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Lst>
  <p:notesMasterIdLst>
    <p:notesMasterId r:id="rId36"/>
  </p:notesMasterIdLst>
  <p:handoutMasterIdLst>
    <p:handoutMasterId r:id="rId37"/>
  </p:handoutMasterIdLst>
  <p:sldIdLst>
    <p:sldId id="260" r:id="rId4"/>
    <p:sldId id="289" r:id="rId5"/>
    <p:sldId id="271" r:id="rId6"/>
    <p:sldId id="336" r:id="rId7"/>
    <p:sldId id="337" r:id="rId8"/>
    <p:sldId id="334" r:id="rId9"/>
    <p:sldId id="335" r:id="rId10"/>
    <p:sldId id="338" r:id="rId11"/>
    <p:sldId id="321" r:id="rId12"/>
    <p:sldId id="322" r:id="rId13"/>
    <p:sldId id="272" r:id="rId14"/>
    <p:sldId id="323" r:id="rId15"/>
    <p:sldId id="310" r:id="rId16"/>
    <p:sldId id="324" r:id="rId17"/>
    <p:sldId id="311" r:id="rId18"/>
    <p:sldId id="312" r:id="rId19"/>
    <p:sldId id="325" r:id="rId20"/>
    <p:sldId id="339" r:id="rId21"/>
    <p:sldId id="340" r:id="rId22"/>
    <p:sldId id="341" r:id="rId23"/>
    <p:sldId id="342" r:id="rId24"/>
    <p:sldId id="343" r:id="rId25"/>
    <p:sldId id="344" r:id="rId26"/>
    <p:sldId id="345" r:id="rId27"/>
    <p:sldId id="346" r:id="rId28"/>
    <p:sldId id="347" r:id="rId29"/>
    <p:sldId id="348" r:id="rId30"/>
    <p:sldId id="349" r:id="rId31"/>
    <p:sldId id="350" r:id="rId32"/>
    <p:sldId id="351" r:id="rId33"/>
    <p:sldId id="352" r:id="rId34"/>
    <p:sldId id="353" r:id="rId35"/>
  </p:sldIdLst>
  <p:sldSz cx="6858000" cy="9144000" type="screen4x3"/>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1232" y="328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2836"/>
        <p:guide pos="2229"/>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notesMaster" Target="notesMasters/notesMaster1.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50215"/>
          </a:xfrm>
          <a:prstGeom prst="rect">
            <a:avLst/>
          </a:prstGeom>
        </p:spPr>
        <p:txBody>
          <a:bodyPr vert="horz" lIns="91440" tIns="45720" rIns="91440" bIns="45720" rtlCol="0"/>
          <a:lstStyle>
            <a:lvl1pPr algn="r">
              <a:defRPr sz="1200"/>
            </a:lvl1pPr>
          </a:lstStyle>
          <a:p>
            <a:fld id="{16E2F6B8-69A9-4EE7-B119-8F563F713753}" type="datetimeFigureOut">
              <a:rPr lang="en-US" smtClean="0"/>
              <a:pPr/>
              <a:t>3/5/13</a:t>
            </a:fld>
            <a:endParaRPr lang="en-US" dirty="0"/>
          </a:p>
        </p:txBody>
      </p:sp>
      <p:sp>
        <p:nvSpPr>
          <p:cNvPr id="4" name="Footer Placeholder 3"/>
          <p:cNvSpPr>
            <a:spLocks noGrp="1"/>
          </p:cNvSpPr>
          <p:nvPr>
            <p:ph type="ftr" sz="quarter" idx="2"/>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552522"/>
            <a:ext cx="3066733" cy="450215"/>
          </a:xfrm>
          <a:prstGeom prst="rect">
            <a:avLst/>
          </a:prstGeom>
        </p:spPr>
        <p:txBody>
          <a:bodyPr vert="horz" lIns="91440" tIns="45720" rIns="91440" bIns="45720" rtlCol="0" anchor="b"/>
          <a:lstStyle>
            <a:lvl1pPr algn="r">
              <a:defRPr sz="1200"/>
            </a:lvl1pPr>
          </a:lstStyle>
          <a:p>
            <a:fld id="{75740858-3B28-4802-BA3D-7C33DD46EE86}" type="slidenum">
              <a:rPr lang="en-US" smtClean="0"/>
              <a:pPr/>
              <a:t>‹#›</a:t>
            </a:fld>
            <a:endParaRPr lang="en-US" dirty="0"/>
          </a:p>
        </p:txBody>
      </p:sp>
    </p:spTree>
    <p:extLst>
      <p:ext uri="{BB962C8B-B14F-4D97-AF65-F5344CB8AC3E}">
        <p14:creationId xmlns:p14="http://schemas.microsoft.com/office/powerpoint/2010/main" val="13772489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08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50850"/>
          </a:xfrm>
          <a:prstGeom prst="rect">
            <a:avLst/>
          </a:prstGeom>
        </p:spPr>
        <p:txBody>
          <a:bodyPr vert="horz" lIns="91440" tIns="45720" rIns="91440" bIns="45720" rtlCol="0"/>
          <a:lstStyle>
            <a:lvl1pPr algn="r">
              <a:defRPr sz="1200"/>
            </a:lvl1pPr>
          </a:lstStyle>
          <a:p>
            <a:fld id="{C2F5C5B0-A125-408E-9EDA-BE7D65DC1F43}" type="datetimeFigureOut">
              <a:rPr lang="en-US" smtClean="0"/>
              <a:pPr/>
              <a:t>3/5/13</a:t>
            </a:fld>
            <a:endParaRPr lang="en-US" dirty="0"/>
          </a:p>
        </p:txBody>
      </p:sp>
      <p:sp>
        <p:nvSpPr>
          <p:cNvPr id="4" name="Slide Image Placeholder 3"/>
          <p:cNvSpPr>
            <a:spLocks noGrp="1" noRot="1" noChangeAspect="1"/>
          </p:cNvSpPr>
          <p:nvPr>
            <p:ph type="sldImg" idx="2"/>
          </p:nvPr>
        </p:nvSpPr>
        <p:spPr>
          <a:xfrm>
            <a:off x="2271713" y="674688"/>
            <a:ext cx="2533650" cy="33766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276725"/>
            <a:ext cx="5661025" cy="40528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51863"/>
            <a:ext cx="3067050" cy="4508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551863"/>
            <a:ext cx="3067050" cy="450850"/>
          </a:xfrm>
          <a:prstGeom prst="rect">
            <a:avLst/>
          </a:prstGeom>
        </p:spPr>
        <p:txBody>
          <a:bodyPr vert="horz" lIns="91440" tIns="45720" rIns="91440" bIns="45720" rtlCol="0" anchor="b"/>
          <a:lstStyle>
            <a:lvl1pPr algn="r">
              <a:defRPr sz="1200"/>
            </a:lvl1pPr>
          </a:lstStyle>
          <a:p>
            <a:fld id="{81BC71BD-AC55-4A13-97F8-5C2B3F65D2D9}" type="slidenum">
              <a:rPr lang="en-US" smtClean="0"/>
              <a:pPr/>
              <a:t>‹#›</a:t>
            </a:fld>
            <a:endParaRPr lang="en-US" dirty="0"/>
          </a:p>
        </p:txBody>
      </p:sp>
    </p:spTree>
    <p:extLst>
      <p:ext uri="{BB962C8B-B14F-4D97-AF65-F5344CB8AC3E}">
        <p14:creationId xmlns:p14="http://schemas.microsoft.com/office/powerpoint/2010/main" val="13619427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72891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2824" y="6604000"/>
            <a:ext cx="6860824" cy="2549451"/>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CF053DD-EC4A-4E69-A529-E05724361909}" type="datetime1">
              <a:rPr lang="en-US" smtClean="0"/>
              <a:t>3/5/13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975106"/>
            <a:ext cx="6172200" cy="584809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5BC664-F01A-4476-8C04-FB90E208B879}" type="datetime1">
              <a:rPr lang="en-US" smtClean="0"/>
              <a:t>3/5/13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010" y="366187"/>
            <a:ext cx="1333103" cy="745701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8"/>
            <a:ext cx="4743450" cy="745701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FC3532-6F44-4EFB-9DE8-6D41B77FA795}" type="datetime1">
              <a:rPr lang="en-US" smtClean="0"/>
              <a:t>3/5/13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B31AC2-4BC2-48E8-8912-EDE437839CC2}" type="datetime1">
              <a:rPr lang="en-US" smtClean="0"/>
              <a:t>3/5/13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E352D-D54A-43BF-A084-E33BA59871B9}" type="datetime1">
              <a:rPr lang="en-US" smtClean="0"/>
              <a:t>3/5/13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266FC6-F762-436B-A9A3-49E6220BD1CC}" type="datetime1">
              <a:rPr lang="en-US" smtClean="0"/>
              <a:t>3/5/13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43AC87-087C-404D-8B61-3F80E2DC99B7}" type="datetime1">
              <a:rPr lang="en-US" smtClean="0"/>
              <a:t>3/5/13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432A6D-E6F1-4486-B839-9F055C4F9D71}" type="datetime1">
              <a:rPr lang="en-US" smtClean="0"/>
              <a:t>3/5/13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2BCD4D-1EDF-4F12-B468-8F442AF69B63}" type="datetime1">
              <a:rPr lang="en-US" smtClean="0"/>
              <a:t>3/5/13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53886-7B5D-4D2D-944F-F6E436F8BB0D}" type="datetime1">
              <a:rPr lang="en-US" smtClean="0"/>
              <a:t>3/5/13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A8B51-8226-4FAA-944E-5DB5EEB2020A}" type="datetime1">
              <a:rPr lang="en-US" smtClean="0"/>
              <a:t>3/5/13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64D38-F883-4799-A3B3-EAF71AD0A849}" type="datetime1">
              <a:rPr lang="en-US" smtClean="0"/>
              <a:t>3/5/13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xmlns:p14="http://schemas.microsoft.com/office/powerpoint/2010/main" advTm="500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8AB05-D273-49E8-A6F7-CCE3803083CD}" type="datetime1">
              <a:rPr lang="en-US" smtClean="0"/>
              <a:t>3/5/13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350747-8221-4E2D-9118-A970C76DBAA7}" type="datetime1">
              <a:rPr lang="en-US" smtClean="0"/>
              <a:t>3/5/13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9E5C85-194B-480A-A5A9-631DE0274861}" type="datetime1">
              <a:rPr lang="en-US" smtClean="0"/>
              <a:t>3/5/13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BAF4D3-D420-4D28-A299-209A0D6CD5E8}" type="datetime1">
              <a:rPr lang="en-US" smtClean="0"/>
              <a:t>3/5/13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0B6EDE-B23D-4B3B-B141-B0217462608C}" type="datetime1">
              <a:rPr lang="en-US" smtClean="0"/>
              <a:t>3/5/13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790AA0-87E0-4F6B-892E-E2796A20E29D}" type="datetime1">
              <a:rPr lang="en-US" smtClean="0"/>
              <a:t>3/5/13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67C4B2-AD1F-434D-B2A0-E52984B4227F}" type="datetime1">
              <a:rPr lang="en-US" smtClean="0"/>
              <a:t>3/5/13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30D631-2244-4B2E-A11E-477EC0532902}" type="datetime1">
              <a:rPr lang="en-US" smtClean="0"/>
              <a:t>3/5/13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01354E-0FEA-463E-A299-A619568A1AB5}" type="datetime1">
              <a:rPr lang="en-US" smtClean="0"/>
              <a:t>3/5/13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E4A79-0740-4472-B6C1-6EB663299825}" type="datetime1">
              <a:rPr lang="en-US" smtClean="0"/>
              <a:t>3/5/13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F75743-B2BA-43C4-B520-FAA0EAA940A1}" type="datetime1">
              <a:rPr lang="en-US" smtClean="0"/>
              <a:t>3/5/13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7" name="Chevron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transition xmlns:p14="http://schemas.microsoft.com/office/powerpoint/2010/main" advTm="500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423F7-A781-4E59-A48F-52A35BD524DE}" type="datetime1">
              <a:rPr lang="en-US" smtClean="0"/>
              <a:t>3/5/13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B0038-D6D4-4DC4-B156-8710F5A47C63}" type="datetime1">
              <a:rPr lang="en-US" smtClean="0"/>
              <a:t>3/5/13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6EFB8-72EC-4270-8E62-60BBB1E98005}" type="datetime1">
              <a:rPr lang="en-US" smtClean="0"/>
              <a:t>3/5/13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603B0-059A-4A93-AE67-3A17350D01E5}" type="datetime1">
              <a:rPr lang="en-US" smtClean="0"/>
              <a:t>3/5/13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9777-37C7-48DC-8191-7DE66416ED01}" type="datetime1">
              <a:rPr lang="en-US" smtClean="0"/>
              <a:t>3/5/13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B6AE1F-6736-43C9-AB66-E81E6A88EF44}" type="datetime1">
              <a:rPr lang="en-US" smtClean="0"/>
              <a:t>3/5/13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xmlns:p14="http://schemas.microsoft.com/office/powerpoint/2010/main" advTm="5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9B0364-6F9A-4771-97CD-CFB9D56AA5DB}" type="datetime1">
              <a:rPr lang="en-US" smtClean="0"/>
              <a:t>3/5/13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611368E-29A8-4E29-A219-A4B7B83525EC}" type="datetime1">
              <a:rPr lang="en-US" smtClean="0"/>
              <a:t>3/5/13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xmlns:p14="http://schemas.microsoft.com/office/powerpoint/2010/main"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CE12F41-F4B3-4C0D-9811-7538CA77700C}" type="datetime1">
              <a:rPr lang="en-US" smtClean="0"/>
              <a:t>3/5/13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5045274" y="8543925"/>
            <a:ext cx="1440180" cy="487680"/>
          </a:xfrm>
        </p:spPr>
        <p:txBody>
          <a:bodyPr/>
          <a:lstStyle>
            <a:extLst/>
          </a:lstStyle>
          <a:p>
            <a:fld id="{C8A11739-8087-4142-80A6-AC99CB5283B6}" type="datetime1">
              <a:rPr lang="en-US" smtClean="0"/>
              <a:t>3/5/13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1CBD2BE-0102-4817-AE09-244A6778CFD0}" type="datetime1">
              <a:rPr lang="en-US" smtClean="0"/>
              <a:t>3/5/13</a:t>
            </a:fld>
            <a:endParaRPr lang="en-US" dirty="0"/>
          </a:p>
        </p:txBody>
      </p:sp>
      <p:sp>
        <p:nvSpPr>
          <p:cNvPr id="6" name="Footer Placeholder 5"/>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4CBDFB-8A55-455A-B3E0-6E05DAED4A56}" type="slidenum">
              <a:rPr lang="en-US" smtClean="0"/>
              <a:pPr/>
              <a:t>‹#›</a:t>
            </a:fld>
            <a:endParaRPr lang="en-US" dirty="0"/>
          </a:p>
        </p:txBody>
      </p:sp>
      <p:sp>
        <p:nvSpPr>
          <p:cNvPr id="2" name="Title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4532" y="7721671"/>
            <a:ext cx="2551736" cy="1441157"/>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transition xmlns:p14="http://schemas.microsoft.com/office/powerpoint/2010/main" advTm="500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4532" y="7721671"/>
            <a:ext cx="2551736" cy="1441157"/>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C25C2D38-ACDF-4D66-8B7A-66082A014691}" type="datetime1">
              <a:rPr lang="en-US" smtClean="0"/>
              <a:t>3/5/13</a:t>
            </a:fld>
            <a:endParaRPr lang="en-US" dirty="0"/>
          </a:p>
        </p:txBody>
      </p:sp>
      <p:sp>
        <p:nvSpPr>
          <p:cNvPr id="22" name="Footer Placeholder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EA4CBDFB-8A55-455A-B3E0-6E05DAED4A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advTm="5000"/>
  <p:timing>
    <p:tnLst>
      <p:par>
        <p:cTn xmlns:p14="http://schemas.microsoft.com/office/powerpoint/2010/mai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28592054-8A73-4A3B-B908-676C7FD89A37}" type="datetime1">
              <a:rPr lang="en-US" smtClean="0"/>
              <a:t>3/5/13</a:t>
            </a:fld>
            <a:endParaRPr lang="en-US"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62A1F45F-05F6-42A6-A98F-CD8D293CF2A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xmlns:p14="http://schemas.microsoft.com/office/powerpoint/2010/main" advTm="5000"/>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B7F6C211-A3A3-469F-B04B-3BB346E577A2}" type="datetime1">
              <a:rPr lang="en-US" smtClean="0"/>
              <a:t>3/5/13</a:t>
            </a:fld>
            <a:endParaRPr lang="en-US"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5C1EFFE2-E40B-44F0-9F8D-EBDA0AA275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xmlns:p14="http://schemas.microsoft.com/office/powerpoint/2010/main" advTm="5000"/>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7551" y="3352800"/>
            <a:ext cx="184731" cy="369332"/>
          </a:xfrm>
          <a:prstGeom prst="rect">
            <a:avLst/>
          </a:prstGeom>
          <a:noFill/>
        </p:spPr>
        <p:txBody>
          <a:bodyPr wrap="none" rtlCol="0">
            <a:spAutoFit/>
          </a:bodyPr>
          <a:lstStyle/>
          <a:p>
            <a:endParaRPr lang="en-US" dirty="0"/>
          </a:p>
        </p:txBody>
      </p:sp>
      <p:pic>
        <p:nvPicPr>
          <p:cNvPr id="3" name="Picture 2" descr="BPC Logotype_Final.png"/>
          <p:cNvPicPr>
            <a:picLocks noChangeAspect="1"/>
          </p:cNvPicPr>
          <p:nvPr/>
        </p:nvPicPr>
        <p:blipFill>
          <a:blip r:embed="rId3" cstate="print"/>
          <a:stretch>
            <a:fillRect/>
          </a:stretch>
        </p:blipFill>
        <p:spPr>
          <a:xfrm>
            <a:off x="2286000" y="990600"/>
            <a:ext cx="2388875" cy="2184399"/>
          </a:xfrm>
          <a:prstGeom prst="rect">
            <a:avLst/>
          </a:prstGeom>
        </p:spPr>
      </p:pic>
      <p:sp>
        <p:nvSpPr>
          <p:cNvPr id="4" name="TextBox 3"/>
          <p:cNvSpPr txBox="1"/>
          <p:nvPr/>
        </p:nvSpPr>
        <p:spPr>
          <a:xfrm>
            <a:off x="228600" y="3581400"/>
            <a:ext cx="6400800" cy="3385542"/>
          </a:xfrm>
          <a:prstGeom prst="rect">
            <a:avLst/>
          </a:prstGeom>
          <a:noFill/>
        </p:spPr>
        <p:txBody>
          <a:bodyPr wrap="square" rtlCol="0">
            <a:spAutoFit/>
          </a:bodyPr>
          <a:lstStyle/>
          <a:p>
            <a:pPr algn="ctr"/>
            <a:r>
              <a:rPr lang="en-US" sz="2800" b="1" i="1" dirty="0" smtClean="0">
                <a:solidFill>
                  <a:schemeClr val="accent1">
                    <a:lumMod val="50000"/>
                  </a:schemeClr>
                </a:solidFill>
                <a:latin typeface="Candara" pitchFamily="34" charset="0"/>
              </a:rPr>
              <a:t>Building Confidence </a:t>
            </a:r>
          </a:p>
          <a:p>
            <a:pPr algn="ctr"/>
            <a:r>
              <a:rPr lang="en-US" sz="2800" b="1" i="1" dirty="0" smtClean="0">
                <a:solidFill>
                  <a:schemeClr val="accent1">
                    <a:lumMod val="50000"/>
                  </a:schemeClr>
                </a:solidFill>
                <a:latin typeface="Candara" pitchFamily="34" charset="0"/>
              </a:rPr>
              <a:t>&amp;</a:t>
            </a:r>
          </a:p>
          <a:p>
            <a:pPr algn="ctr"/>
            <a:r>
              <a:rPr lang="en-US" sz="2800" b="1" i="1" dirty="0" smtClean="0">
                <a:solidFill>
                  <a:schemeClr val="accent1">
                    <a:lumMod val="50000"/>
                  </a:schemeClr>
                </a:solidFill>
                <a:latin typeface="Candara" pitchFamily="34" charset="0"/>
              </a:rPr>
              <a:t>Interviewing Well In Your Job </a:t>
            </a:r>
            <a:r>
              <a:rPr lang="en-US" sz="2800" b="1" i="1" dirty="0" smtClean="0">
                <a:solidFill>
                  <a:schemeClr val="accent1">
                    <a:lumMod val="50000"/>
                  </a:schemeClr>
                </a:solidFill>
                <a:latin typeface="Candara" pitchFamily="34" charset="0"/>
              </a:rPr>
              <a:t>Search</a:t>
            </a:r>
          </a:p>
          <a:p>
            <a:pPr algn="ctr"/>
            <a:endParaRPr lang="en-US" sz="2800" b="1" i="1" dirty="0">
              <a:solidFill>
                <a:schemeClr val="accent1">
                  <a:lumMod val="50000"/>
                </a:schemeClr>
              </a:solidFill>
              <a:latin typeface="Candara" pitchFamily="34" charset="0"/>
            </a:endParaRPr>
          </a:p>
          <a:p>
            <a:pPr algn="ctr"/>
            <a:r>
              <a:rPr lang="en-US" sz="2800" b="1" i="1" dirty="0" smtClean="0">
                <a:solidFill>
                  <a:schemeClr val="accent1">
                    <a:lumMod val="50000"/>
                  </a:schemeClr>
                </a:solidFill>
                <a:latin typeface="Candara" pitchFamily="34" charset="0"/>
              </a:rPr>
              <a:t>Educating for Careers Conference</a:t>
            </a:r>
          </a:p>
          <a:p>
            <a:pPr algn="ctr"/>
            <a:r>
              <a:rPr lang="en-US" sz="2800" b="1" i="1" dirty="0" smtClean="0">
                <a:solidFill>
                  <a:schemeClr val="accent1">
                    <a:lumMod val="50000"/>
                  </a:schemeClr>
                </a:solidFill>
                <a:latin typeface="Candara" pitchFamily="34" charset="0"/>
              </a:rPr>
              <a:t>March 11, 2013</a:t>
            </a:r>
            <a:endParaRPr lang="en-US" sz="2800" b="1" i="1" dirty="0" smtClean="0">
              <a:solidFill>
                <a:schemeClr val="accent1">
                  <a:lumMod val="50000"/>
                </a:schemeClr>
              </a:solidFill>
              <a:latin typeface="Candara" pitchFamily="34" charset="0"/>
            </a:endParaRPr>
          </a:p>
          <a:p>
            <a:pPr algn="ctr"/>
            <a:endParaRPr lang="en-US" sz="2800" b="1" i="1" dirty="0" smtClean="0">
              <a:solidFill>
                <a:schemeClr val="accent1">
                  <a:lumMod val="50000"/>
                </a:schemeClr>
              </a:solidFill>
              <a:latin typeface="Candara" pitchFamily="34" charset="0"/>
            </a:endParaRPr>
          </a:p>
          <a:p>
            <a:pPr algn="ctr"/>
            <a:endParaRPr lang="en-US" dirty="0"/>
          </a:p>
        </p:txBody>
      </p:sp>
      <p:sp>
        <p:nvSpPr>
          <p:cNvPr id="9" name="Slide Number Placeholder 8"/>
          <p:cNvSpPr>
            <a:spLocks noGrp="1"/>
          </p:cNvSpPr>
          <p:nvPr>
            <p:ph type="sldNum" sz="quarter" idx="12"/>
          </p:nvPr>
        </p:nvSpPr>
        <p:spPr>
          <a:xfrm flipH="1">
            <a:off x="228600" y="8543926"/>
            <a:ext cx="152400" cy="486833"/>
          </a:xfrm>
        </p:spPr>
        <p:txBody>
          <a:bodyPr/>
          <a:lstStyle/>
          <a:p>
            <a:fld id="{EA4CBDFB-8A55-455A-B3E0-6E05DAED4A56}" type="slidenum">
              <a:rPr lang="en-US" smtClean="0"/>
              <a:pPr/>
              <a:t>1</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828800"/>
            <a:ext cx="6172200" cy="6180923"/>
          </a:xfrm>
        </p:spPr>
        <p:txBody>
          <a:bodyPr>
            <a:normAutofit fontScale="47500" lnSpcReduction="20000"/>
          </a:bodyPr>
          <a:lstStyle/>
          <a:p>
            <a:pPr algn="ctr">
              <a:buFont typeface="Wingdings" pitchFamily="2" charset="2"/>
              <a:buChar char="Ø"/>
            </a:pPr>
            <a:r>
              <a:rPr lang="en-US" sz="5100" b="1" i="1" dirty="0" smtClean="0">
                <a:solidFill>
                  <a:schemeClr val="accent1">
                    <a:lumMod val="50000"/>
                  </a:schemeClr>
                </a:solidFill>
                <a:latin typeface="Candara" pitchFamily="34" charset="0"/>
              </a:rPr>
              <a:t>Preparation refers to Research and Practice</a:t>
            </a:r>
          </a:p>
          <a:p>
            <a:pPr algn="ctr">
              <a:buFont typeface="Wingdings" pitchFamily="2" charset="2"/>
              <a:buChar char="Ø"/>
            </a:pPr>
            <a:endParaRPr lang="en-US" sz="3200" b="1" dirty="0" smtClean="0">
              <a:solidFill>
                <a:schemeClr val="accent1">
                  <a:lumMod val="50000"/>
                </a:schemeClr>
              </a:solidFill>
              <a:latin typeface="Candara" pitchFamily="34" charset="0"/>
            </a:endParaRPr>
          </a:p>
          <a:p>
            <a:pPr algn="ctr">
              <a:buFont typeface="Wingdings" pitchFamily="2" charset="2"/>
              <a:buChar char="Ø"/>
            </a:pPr>
            <a:r>
              <a:rPr lang="en-US" sz="4200" b="1" i="1" dirty="0" smtClean="0">
                <a:solidFill>
                  <a:schemeClr val="accent1">
                    <a:lumMod val="50000"/>
                  </a:schemeClr>
                </a:solidFill>
                <a:latin typeface="Candara" pitchFamily="34" charset="0"/>
              </a:rPr>
              <a:t>Research includes:</a:t>
            </a:r>
          </a:p>
          <a:p>
            <a:pPr algn="ctr">
              <a:buFont typeface="Wingdings" pitchFamily="2" charset="2"/>
              <a:buChar char="§"/>
            </a:pPr>
            <a:r>
              <a:rPr lang="en-US" sz="4000" b="1" dirty="0" smtClean="0">
                <a:solidFill>
                  <a:schemeClr val="accent1">
                    <a:lumMod val="50000"/>
                  </a:schemeClr>
                </a:solidFill>
                <a:latin typeface="Candara" pitchFamily="34" charset="0"/>
              </a:rPr>
              <a:t>Researching the company</a:t>
            </a:r>
          </a:p>
          <a:p>
            <a:pPr algn="ctr">
              <a:buFont typeface="Wingdings" pitchFamily="2" charset="2"/>
              <a:buChar char="§"/>
            </a:pPr>
            <a:r>
              <a:rPr lang="en-US" sz="4000" b="1" dirty="0" smtClean="0">
                <a:solidFill>
                  <a:schemeClr val="accent1">
                    <a:lumMod val="50000"/>
                  </a:schemeClr>
                </a:solidFill>
                <a:latin typeface="Candara" pitchFamily="34" charset="0"/>
              </a:rPr>
              <a:t>Analyzing the job description (if there is one)</a:t>
            </a:r>
          </a:p>
          <a:p>
            <a:pPr algn="ctr">
              <a:buFont typeface="Wingdings" pitchFamily="2" charset="2"/>
              <a:buChar char="§"/>
            </a:pPr>
            <a:r>
              <a:rPr lang="en-US" sz="4000" b="1" dirty="0" smtClean="0">
                <a:solidFill>
                  <a:schemeClr val="accent1">
                    <a:lumMod val="50000"/>
                  </a:schemeClr>
                </a:solidFill>
                <a:latin typeface="Candara" pitchFamily="34" charset="0"/>
              </a:rPr>
              <a:t>Anticipating which questions you’ll be asked</a:t>
            </a:r>
          </a:p>
          <a:p>
            <a:pPr algn="ctr">
              <a:buFont typeface="Wingdings" pitchFamily="2" charset="2"/>
              <a:buChar char="§"/>
            </a:pPr>
            <a:r>
              <a:rPr lang="en-US" sz="4000" b="1" dirty="0" smtClean="0">
                <a:solidFill>
                  <a:schemeClr val="accent1">
                    <a:lumMod val="50000"/>
                  </a:schemeClr>
                </a:solidFill>
                <a:latin typeface="Candara" pitchFamily="34" charset="0"/>
              </a:rPr>
              <a:t>Coming up with questions you would like to ask</a:t>
            </a:r>
          </a:p>
          <a:p>
            <a:pPr algn="ctr">
              <a:buFont typeface="Wingdings" pitchFamily="2" charset="2"/>
              <a:buChar char="§"/>
            </a:pPr>
            <a:r>
              <a:rPr lang="en-US" sz="4000" b="1" dirty="0" smtClean="0">
                <a:solidFill>
                  <a:schemeClr val="accent1">
                    <a:lumMod val="50000"/>
                  </a:schemeClr>
                </a:solidFill>
                <a:latin typeface="Candara" pitchFamily="34" charset="0"/>
              </a:rPr>
              <a:t>Being prepared to give 2-3 examples of professional and/or academic challenges you have faced in the past</a:t>
            </a:r>
          </a:p>
          <a:p>
            <a:pPr algn="ctr">
              <a:buFont typeface="Wingdings" pitchFamily="2" charset="2"/>
              <a:buChar char="Ø"/>
            </a:pPr>
            <a:endParaRPr lang="en-US" sz="3200" b="1" dirty="0" smtClean="0">
              <a:solidFill>
                <a:schemeClr val="accent1">
                  <a:lumMod val="50000"/>
                </a:schemeClr>
              </a:solidFill>
              <a:latin typeface="Candara" pitchFamily="34" charset="0"/>
            </a:endParaRPr>
          </a:p>
          <a:p>
            <a:pPr algn="ctr">
              <a:buFont typeface="Wingdings" pitchFamily="2" charset="2"/>
              <a:buChar char="Ø"/>
            </a:pPr>
            <a:r>
              <a:rPr lang="en-US" sz="4200" b="1" i="1" dirty="0" smtClean="0">
                <a:solidFill>
                  <a:schemeClr val="accent1">
                    <a:lumMod val="50000"/>
                  </a:schemeClr>
                </a:solidFill>
                <a:latin typeface="Candara" pitchFamily="34" charset="0"/>
              </a:rPr>
              <a:t>Practice includes:</a:t>
            </a:r>
          </a:p>
          <a:p>
            <a:pPr algn="ctr">
              <a:buFont typeface="Wingdings" pitchFamily="2" charset="2"/>
              <a:buChar char="§"/>
            </a:pPr>
            <a:r>
              <a:rPr lang="en-US" sz="4000" b="1" dirty="0" smtClean="0">
                <a:solidFill>
                  <a:schemeClr val="accent1">
                    <a:lumMod val="50000"/>
                  </a:schemeClr>
                </a:solidFill>
                <a:latin typeface="Candara" pitchFamily="34" charset="0"/>
              </a:rPr>
              <a:t>Practicing demonstrating your experience </a:t>
            </a:r>
          </a:p>
          <a:p>
            <a:pPr algn="ctr">
              <a:buNone/>
            </a:pPr>
            <a:r>
              <a:rPr lang="en-US" sz="4000" b="1" dirty="0" smtClean="0">
                <a:solidFill>
                  <a:schemeClr val="accent1">
                    <a:lumMod val="50000"/>
                  </a:schemeClr>
                </a:solidFill>
                <a:latin typeface="Candara" pitchFamily="34" charset="0"/>
              </a:rPr>
              <a:t>and skill sets</a:t>
            </a:r>
          </a:p>
          <a:p>
            <a:pPr algn="ctr">
              <a:buFont typeface="Wingdings" pitchFamily="2" charset="2"/>
              <a:buChar char="§"/>
            </a:pPr>
            <a:r>
              <a:rPr lang="en-US" sz="4000" b="1" dirty="0" smtClean="0">
                <a:solidFill>
                  <a:schemeClr val="accent1">
                    <a:lumMod val="50000"/>
                  </a:schemeClr>
                </a:solidFill>
                <a:latin typeface="Candara" pitchFamily="34" charset="0"/>
              </a:rPr>
              <a:t>Practicing showing how the coursework you’ve taken applies to the job you’re seeking</a:t>
            </a:r>
          </a:p>
          <a:p>
            <a:pPr algn="ctr">
              <a:buFont typeface="Wingdings" pitchFamily="2" charset="2"/>
              <a:buChar char="§"/>
            </a:pPr>
            <a:r>
              <a:rPr lang="en-US" sz="4000" b="1" dirty="0" smtClean="0">
                <a:solidFill>
                  <a:schemeClr val="accent1">
                    <a:lumMod val="50000"/>
                  </a:schemeClr>
                </a:solidFill>
                <a:latin typeface="Candara" pitchFamily="34" charset="0"/>
              </a:rPr>
              <a:t>Practicing answering your questions out loud</a:t>
            </a:r>
          </a:p>
          <a:p>
            <a:pPr algn="ctr">
              <a:buFont typeface="Wingdings" pitchFamily="2" charset="2"/>
              <a:buChar char="§"/>
            </a:pPr>
            <a:r>
              <a:rPr lang="en-US" sz="4000" b="1" dirty="0" smtClean="0">
                <a:solidFill>
                  <a:schemeClr val="accent1">
                    <a:lumMod val="50000"/>
                  </a:schemeClr>
                </a:solidFill>
                <a:latin typeface="Candara" pitchFamily="34" charset="0"/>
              </a:rPr>
              <a:t>Practicing asking your questions out loud</a:t>
            </a:r>
          </a:p>
          <a:p>
            <a:pPr algn="ctr">
              <a:buFont typeface="Wingdings" pitchFamily="2" charset="2"/>
              <a:buChar char="Ø"/>
            </a:pPr>
            <a:endParaRPr lang="en-US" sz="2200" b="1" dirty="0" smtClean="0">
              <a:solidFill>
                <a:srgbClr val="000000"/>
              </a:solidFill>
              <a:latin typeface="Candara" pitchFamily="34" charset="0"/>
            </a:endParaRPr>
          </a:p>
          <a:p>
            <a:pPr algn="ctr">
              <a:buNone/>
            </a:pPr>
            <a:endParaRPr lang="en-US" sz="3200" b="1" dirty="0" smtClean="0">
              <a:solidFill>
                <a:srgbClr val="000000"/>
              </a:solidFill>
              <a:latin typeface="Candara" pitchFamily="34" charset="0"/>
            </a:endParaRPr>
          </a:p>
          <a:p>
            <a:pPr algn="ctr">
              <a:buNone/>
            </a:pPr>
            <a:endParaRPr lang="en-US" sz="2000" b="1" dirty="0" smtClean="0">
              <a:solidFill>
                <a:srgbClr val="000000"/>
              </a:solidFill>
              <a:latin typeface="Candara" pitchFamily="34" charset="0"/>
            </a:endParaRPr>
          </a:p>
          <a:p>
            <a:pPr>
              <a:buNone/>
            </a:pPr>
            <a:endParaRPr lang="en-US" sz="2000" b="1" dirty="0" smtClean="0">
              <a:solidFill>
                <a:srgbClr val="000000"/>
              </a:solidFill>
              <a:latin typeface="Candara" pitchFamily="34" charset="0"/>
            </a:endParaRPr>
          </a:p>
          <a:p>
            <a:pPr>
              <a:buNone/>
            </a:pPr>
            <a:endParaRPr lang="en-US" sz="2000" b="1" dirty="0" smtClean="0">
              <a:solidFill>
                <a:srgbClr val="FF0000"/>
              </a:solidFill>
              <a:latin typeface="Candara" pitchFamily="34" charset="0"/>
            </a:endParaRPr>
          </a:p>
          <a:p>
            <a:pPr>
              <a:buNone/>
            </a:pPr>
            <a:r>
              <a:rPr lang="en-US" sz="2000" b="1" dirty="0" smtClean="0">
                <a:solidFill>
                  <a:srgbClr val="FF0000"/>
                </a:solidFill>
                <a:latin typeface="Candara" pitchFamily="34" charset="0"/>
              </a:rPr>
              <a:t> </a:t>
            </a:r>
          </a:p>
          <a:p>
            <a:pPr>
              <a:buNone/>
            </a:pPr>
            <a:endParaRPr lang="en-US" sz="2000" b="1" dirty="0" smtClean="0">
              <a:solidFill>
                <a:srgbClr val="FF0000"/>
              </a:solidFill>
              <a:latin typeface="Candara" pitchFamily="34" charset="0"/>
            </a:endParaRPr>
          </a:p>
          <a:p>
            <a:pPr>
              <a:buNone/>
            </a:pPr>
            <a:endParaRPr lang="en-US" sz="2000" b="1" dirty="0" smtClean="0">
              <a:solidFill>
                <a:srgbClr val="FF0000"/>
              </a:solidFill>
              <a:latin typeface="Candara" pitchFamily="34" charset="0"/>
            </a:endParaRPr>
          </a:p>
          <a:p>
            <a:pP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1: Preparation</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228600" y="8458200"/>
            <a:ext cx="381000" cy="523874"/>
          </a:xfrm>
        </p:spPr>
        <p:txBody>
          <a:bodyPr/>
          <a:lstStyle/>
          <a:p>
            <a:fld id="{EA4CBDFB-8A55-455A-B3E0-6E05DAED4A56}" type="slidenum">
              <a:rPr lang="en-US" smtClean="0"/>
              <a:pPr/>
              <a:t>10</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Researching refers specifically to learning more about the company in order to find out:</a:t>
            </a:r>
          </a:p>
          <a:p>
            <a:pPr algn="ctr">
              <a:buFont typeface="Wingdings" pitchFamily="2" charset="2"/>
              <a:buChar char="Ø"/>
            </a:pPr>
            <a:endParaRPr lang="en-US" sz="2800" b="1" i="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What kinds of services or products does it offer? If, for example, it’s a salon, are you familiar with the salon’s procedures and with the variety of clientele the salon serves?</a:t>
            </a:r>
          </a:p>
          <a:p>
            <a:pPr algn="ctr">
              <a:buNone/>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Is it local, national or global?</a:t>
            </a:r>
          </a:p>
          <a:p>
            <a:pPr algn="ctr">
              <a:buNone/>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How well is the company doing financially?</a:t>
            </a:r>
          </a:p>
          <a:p>
            <a:pPr algn="ctr">
              <a:buNone/>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Does it seem like the type of company or organization where you would like to work</a:t>
            </a:r>
            <a:r>
              <a:rPr lang="en-US" sz="2200" b="1" dirty="0">
                <a:solidFill>
                  <a:schemeClr val="accent1">
                    <a:lumMod val="50000"/>
                  </a:schemeClr>
                </a:solidFill>
                <a:latin typeface="Candara" pitchFamily="34" charset="0"/>
              </a:rPr>
              <a:t> </a:t>
            </a:r>
            <a:r>
              <a:rPr lang="en-US" sz="2200" b="1" dirty="0" smtClean="0">
                <a:solidFill>
                  <a:schemeClr val="accent1">
                    <a:lumMod val="50000"/>
                  </a:schemeClr>
                </a:solidFill>
                <a:latin typeface="Candara" pitchFamily="34" charset="0"/>
              </a:rPr>
              <a:t>and, if so, why?</a:t>
            </a:r>
          </a:p>
          <a:p>
            <a:pPr algn="ctr">
              <a:buFont typeface="Wingdings" pitchFamily="2" charset="2"/>
              <a:buChar char="Ø"/>
            </a:pPr>
            <a:endParaRPr lang="en-US" sz="3200" b="1" i="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1: Preparation</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228600" y="8543926"/>
            <a:ext cx="152400" cy="486833"/>
          </a:xfrm>
        </p:spPr>
        <p:txBody>
          <a:bodyPr/>
          <a:lstStyle/>
          <a:p>
            <a:fld id="{EA4CBDFB-8A55-455A-B3E0-6E05DAED4A56}" type="slidenum">
              <a:rPr lang="en-US" smtClean="0"/>
              <a:pPr/>
              <a:t>11</a:t>
            </a:fld>
            <a:endParaRPr lang="en-US" dirty="0"/>
          </a:p>
        </p:txBody>
      </p:sp>
      <p:sp>
        <p:nvSpPr>
          <p:cNvPr id="8" name="Slide Number Placeholder 6"/>
          <p:cNvSpPr txBox="1">
            <a:spLocks/>
          </p:cNvSpPr>
          <p:nvPr/>
        </p:nvSpPr>
        <p:spPr>
          <a:xfrm>
            <a:off x="228600" y="8458200"/>
            <a:ext cx="381000" cy="523874"/>
          </a:xfrm>
          <a:prstGeom prst="rect">
            <a:avLst/>
          </a:prstGeom>
        </p:spPr>
        <p:txBody>
          <a:bodyPr vert="horz" anchor="b"/>
          <a:lstStyle>
            <a:defPPr>
              <a:defRPr lang="en-US"/>
            </a:defPPr>
            <a:lvl1pPr marL="0" algn="r" defTabSz="914400" rtl="0" eaLnBrk="1" latinLnBrk="0" hangingPunct="1">
              <a:defRPr kumimoji="0" sz="10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A4CBDFB-8A55-455A-B3E0-6E05DAED4A56}" type="slidenum">
              <a:rPr lang="en-US" smtClean="0"/>
              <a:pPr/>
              <a:t>11</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Analyze the Job Description:</a:t>
            </a:r>
          </a:p>
          <a:p>
            <a:pPr algn="ctr">
              <a:buNone/>
            </a:pPr>
            <a:endParaRPr lang="en-US" sz="2400"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If there is an actual job description, rest assured that your interviewer </a:t>
            </a:r>
            <a:r>
              <a:rPr lang="en-US" sz="2200" b="1" i="1" dirty="0" smtClean="0">
                <a:solidFill>
                  <a:schemeClr val="accent1">
                    <a:lumMod val="50000"/>
                  </a:schemeClr>
                </a:solidFill>
                <a:latin typeface="Candara" pitchFamily="34" charset="0"/>
              </a:rPr>
              <a:t>will </a:t>
            </a:r>
            <a:r>
              <a:rPr lang="en-US" sz="2200" b="1" dirty="0" smtClean="0">
                <a:solidFill>
                  <a:schemeClr val="accent1">
                    <a:lumMod val="50000"/>
                  </a:schemeClr>
                </a:solidFill>
                <a:latin typeface="Candara" pitchFamily="34" charset="0"/>
              </a:rPr>
              <a:t>ask if you have read it. </a:t>
            </a:r>
          </a:p>
          <a:p>
            <a:pPr marL="109728" indent="0" algn="ctr">
              <a:buNone/>
            </a:pPr>
            <a:endParaRPr lang="en-US" sz="2200" b="1" dirty="0" smtClean="0">
              <a:solidFill>
                <a:schemeClr val="accent1">
                  <a:lumMod val="50000"/>
                </a:schemeClr>
              </a:solidFill>
              <a:latin typeface="Candara" pitchFamily="34" charset="0"/>
            </a:endParaRPr>
          </a:p>
          <a:p>
            <a:pPr marL="109728" indent="0" algn="ctr">
              <a:buNone/>
            </a:pPr>
            <a:endParaRPr lang="en-US" sz="2200" b="1" dirty="0">
              <a:solidFill>
                <a:schemeClr val="accent1">
                  <a:lumMod val="50000"/>
                </a:schemeClr>
              </a:solidFill>
              <a:latin typeface="Candara" pitchFamily="34" charset="0"/>
            </a:endParaRPr>
          </a:p>
          <a:p>
            <a:pPr algn="ctr">
              <a:buFont typeface="Wingdings" pitchFamily="2" charset="2"/>
              <a:buChar char="§"/>
            </a:pPr>
            <a:r>
              <a:rPr lang="en-US" sz="2200" b="1" dirty="0">
                <a:solidFill>
                  <a:schemeClr val="accent1">
                    <a:lumMod val="50000"/>
                  </a:schemeClr>
                </a:solidFill>
                <a:latin typeface="Candara" pitchFamily="34" charset="0"/>
              </a:rPr>
              <a:t>Y</a:t>
            </a:r>
            <a:r>
              <a:rPr lang="en-US" sz="2200" b="1" dirty="0" smtClean="0">
                <a:solidFill>
                  <a:schemeClr val="accent1">
                    <a:lumMod val="50000"/>
                  </a:schemeClr>
                </a:solidFill>
                <a:latin typeface="Candara" pitchFamily="34" charset="0"/>
              </a:rPr>
              <a:t>ou need to look at each bullet point on the job description and be prepared to demonstrate </a:t>
            </a:r>
            <a:r>
              <a:rPr lang="en-US" sz="2200" b="1" i="1" dirty="0" smtClean="0">
                <a:solidFill>
                  <a:schemeClr val="accent1">
                    <a:lumMod val="50000"/>
                  </a:schemeClr>
                </a:solidFill>
                <a:latin typeface="Candara" pitchFamily="34" charset="0"/>
              </a:rPr>
              <a:t>how</a:t>
            </a:r>
            <a:r>
              <a:rPr lang="en-US" sz="2200" b="1" dirty="0" smtClean="0">
                <a:solidFill>
                  <a:schemeClr val="accent1">
                    <a:lumMod val="50000"/>
                  </a:schemeClr>
                </a:solidFill>
                <a:latin typeface="Candara" pitchFamily="34" charset="0"/>
              </a:rPr>
              <a:t> you are able to tackle </a:t>
            </a:r>
            <a:r>
              <a:rPr lang="en-US" sz="2200" b="1" i="1" dirty="0" smtClean="0">
                <a:solidFill>
                  <a:schemeClr val="accent1">
                    <a:lumMod val="50000"/>
                  </a:schemeClr>
                </a:solidFill>
                <a:latin typeface="Candara" pitchFamily="34" charset="0"/>
              </a:rPr>
              <a:t>each</a:t>
            </a:r>
            <a:r>
              <a:rPr lang="en-US" sz="2200" b="1" dirty="0" smtClean="0">
                <a:solidFill>
                  <a:schemeClr val="accent1">
                    <a:lumMod val="50000"/>
                  </a:schemeClr>
                </a:solidFill>
                <a:latin typeface="Candara" pitchFamily="34" charset="0"/>
              </a:rPr>
              <a:t> of the responsibilities and qualifications listed.</a:t>
            </a:r>
          </a:p>
          <a:p>
            <a:pPr algn="ctr">
              <a:buNone/>
            </a:pPr>
            <a:endParaRPr lang="en-US" sz="2400" b="1" dirty="0" smtClean="0">
              <a:solidFill>
                <a:schemeClr val="accent1">
                  <a:lumMod val="50000"/>
                </a:schemeClr>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1: Preparation</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6" name="Slide Number Placeholder 6"/>
          <p:cNvSpPr>
            <a:spLocks noGrp="1"/>
          </p:cNvSpPr>
          <p:nvPr>
            <p:ph type="sldNum" sz="quarter" idx="12"/>
          </p:nvPr>
        </p:nvSpPr>
        <p:spPr>
          <a:xfrm>
            <a:off x="228600" y="8458200"/>
            <a:ext cx="381000" cy="523874"/>
          </a:xfrm>
        </p:spPr>
        <p:txBody>
          <a:bodyPr/>
          <a:lstStyle/>
          <a:p>
            <a:fld id="{EA4CBDFB-8A55-455A-B3E0-6E05DAED4A56}" type="slidenum">
              <a:rPr lang="en-US" smtClean="0"/>
              <a:pPr/>
              <a:t>12</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You need to anticipate which questions you think </a:t>
            </a:r>
          </a:p>
          <a:p>
            <a:pPr algn="ctr">
              <a:buNone/>
            </a:pPr>
            <a:r>
              <a:rPr lang="en-US" sz="2800" b="1" i="1" dirty="0" smtClean="0">
                <a:solidFill>
                  <a:schemeClr val="accent1">
                    <a:lumMod val="50000"/>
                  </a:schemeClr>
                </a:solidFill>
                <a:latin typeface="Candara" pitchFamily="34" charset="0"/>
              </a:rPr>
              <a:t>you’ll be asked about:</a:t>
            </a:r>
          </a:p>
          <a:p>
            <a:pPr algn="ctr">
              <a:buNone/>
            </a:pPr>
            <a:endParaRPr lang="en-US" sz="3200" b="1" i="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Your academic background.</a:t>
            </a:r>
          </a:p>
          <a:p>
            <a:pPr algn="ctr">
              <a:buNone/>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Any jobs or internships you’ve had in the past, especially ones that have given you the experience you need to do this particular job. </a:t>
            </a:r>
          </a:p>
          <a:p>
            <a:pPr algn="ctr">
              <a:buNone/>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The company or organization where you are applying for the job.</a:t>
            </a:r>
          </a:p>
          <a:p>
            <a:pPr algn="ctr">
              <a:buNone/>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The Job Description.</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1: Preparation</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6" name="Slide Number Placeholder 6"/>
          <p:cNvSpPr>
            <a:spLocks noGrp="1"/>
          </p:cNvSpPr>
          <p:nvPr>
            <p:ph type="sldNum" sz="quarter" idx="12"/>
          </p:nvPr>
        </p:nvSpPr>
        <p:spPr>
          <a:xfrm>
            <a:off x="228600" y="8458200"/>
            <a:ext cx="381000" cy="523874"/>
          </a:xfrm>
        </p:spPr>
        <p:txBody>
          <a:bodyPr/>
          <a:lstStyle/>
          <a:p>
            <a:fld id="{EA4CBDFB-8A55-455A-B3E0-6E05DAED4A56}" type="slidenum">
              <a:rPr lang="en-US" smtClean="0"/>
              <a:pPr/>
              <a:t>13</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You need to prepare questions YOU would like to ask about:</a:t>
            </a:r>
          </a:p>
          <a:p>
            <a:pPr algn="ctr">
              <a:buNone/>
            </a:pPr>
            <a:endParaRPr lang="en-US" sz="2800" b="1" i="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The company or organization.</a:t>
            </a:r>
          </a:p>
          <a:p>
            <a:pPr algn="ctr">
              <a:buNone/>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The job itself. </a:t>
            </a:r>
          </a:p>
          <a:p>
            <a:pPr algn="ctr">
              <a:buNone/>
            </a:pPr>
            <a:r>
              <a:rPr lang="en-US" sz="2200" b="1" dirty="0" smtClean="0">
                <a:solidFill>
                  <a:schemeClr val="accent1">
                    <a:lumMod val="50000"/>
                  </a:schemeClr>
                </a:solidFill>
                <a:latin typeface="Candara" pitchFamily="34" charset="0"/>
              </a:rPr>
              <a:t>For example, you might want to ask about what you’ll be doing, how much training you will be given, if there will be opportunities for advancement, etc.</a:t>
            </a:r>
          </a:p>
          <a:p>
            <a:pPr algn="ctr">
              <a:buFont typeface="Wingdings" pitchFamily="2" charset="2"/>
              <a:buChar char="§"/>
            </a:pPr>
            <a:endParaRPr lang="en-US" sz="2200" b="1" dirty="0" smtClean="0">
              <a:solidFill>
                <a:schemeClr val="accent1">
                  <a:lumMod val="50000"/>
                </a:schemeClr>
              </a:solidFill>
              <a:latin typeface="Candara" pitchFamily="34" charset="0"/>
            </a:endParaRPr>
          </a:p>
          <a:p>
            <a:pPr algn="ctr">
              <a:buNone/>
            </a:pPr>
            <a:r>
              <a:rPr lang="en-US" sz="2200" b="1" dirty="0" smtClean="0">
                <a:solidFill>
                  <a:schemeClr val="accent1">
                    <a:lumMod val="50000"/>
                  </a:schemeClr>
                </a:solidFill>
                <a:latin typeface="Candara" pitchFamily="34" charset="0"/>
              </a:rPr>
              <a:t>By asking a few questions you’ll show that you have genuine interest in the company, and this will help you stand out as a candidate.</a:t>
            </a: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1: Preparation</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6" name="Slide Number Placeholder 6"/>
          <p:cNvSpPr>
            <a:spLocks noGrp="1"/>
          </p:cNvSpPr>
          <p:nvPr>
            <p:ph type="sldNum" sz="quarter" idx="12"/>
          </p:nvPr>
        </p:nvSpPr>
        <p:spPr>
          <a:xfrm>
            <a:off x="228600" y="8458200"/>
            <a:ext cx="381000" cy="523874"/>
          </a:xfrm>
        </p:spPr>
        <p:txBody>
          <a:bodyPr/>
          <a:lstStyle/>
          <a:p>
            <a:fld id="{EA4CBDFB-8A55-455A-B3E0-6E05DAED4A56}" type="slidenum">
              <a:rPr lang="en-US" smtClean="0"/>
              <a:pPr/>
              <a:t>14</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05000"/>
            <a:ext cx="6172200" cy="61047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You need to be prepared to give 2-3 examples of challenges you have faced in the past…</a:t>
            </a:r>
          </a:p>
          <a:p>
            <a:pPr algn="ctr">
              <a:buNone/>
            </a:pPr>
            <a:endParaRPr lang="en-US" sz="20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In your job, or in an internship, or in school, or in a school-related activity.</a:t>
            </a:r>
          </a:p>
          <a:p>
            <a:pPr algn="ctr">
              <a:buNone/>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Explain </a:t>
            </a:r>
            <a:r>
              <a:rPr lang="en-US" sz="2200" b="1" i="1" dirty="0" smtClean="0">
                <a:solidFill>
                  <a:schemeClr val="accent1">
                    <a:lumMod val="50000"/>
                  </a:schemeClr>
                </a:solidFill>
                <a:latin typeface="Candara" pitchFamily="34" charset="0"/>
              </a:rPr>
              <a:t>why</a:t>
            </a:r>
            <a:r>
              <a:rPr lang="en-US" sz="2200" b="1" dirty="0" smtClean="0">
                <a:solidFill>
                  <a:schemeClr val="accent1">
                    <a:lumMod val="50000"/>
                  </a:schemeClr>
                </a:solidFill>
                <a:latin typeface="Candara" pitchFamily="34" charset="0"/>
              </a:rPr>
              <a:t> you were challenged and </a:t>
            </a:r>
            <a:r>
              <a:rPr lang="en-US" sz="2200" b="1" i="1" dirty="0" smtClean="0">
                <a:solidFill>
                  <a:schemeClr val="accent1">
                    <a:lumMod val="50000"/>
                  </a:schemeClr>
                </a:solidFill>
                <a:latin typeface="Candara" pitchFamily="34" charset="0"/>
              </a:rPr>
              <a:t>how</a:t>
            </a:r>
            <a:r>
              <a:rPr lang="en-US" sz="2200" b="1" dirty="0" smtClean="0">
                <a:solidFill>
                  <a:schemeClr val="accent1">
                    <a:lumMod val="50000"/>
                  </a:schemeClr>
                </a:solidFill>
                <a:latin typeface="Candara" pitchFamily="34" charset="0"/>
              </a:rPr>
              <a:t> you resolved each challenge (for better or worse).</a:t>
            </a:r>
          </a:p>
          <a:p>
            <a:pPr algn="ctr">
              <a:buFont typeface="Wingdings" pitchFamily="2" charset="2"/>
              <a:buChar char="§"/>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Demonstrate what lessons you learned from those challenges. </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1: Preparation</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152400" y="8458200"/>
            <a:ext cx="457200" cy="486833"/>
          </a:xfrm>
        </p:spPr>
        <p:txBody>
          <a:bodyPr/>
          <a:lstStyle/>
          <a:p>
            <a:fld id="{EA4CBDFB-8A55-455A-B3E0-6E05DAED4A56}" type="slidenum">
              <a:rPr lang="en-US" smtClean="0"/>
              <a:pPr/>
              <a:t>15</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PRACTICE!</a:t>
            </a:r>
          </a:p>
          <a:p>
            <a:pPr algn="ctr">
              <a:buNone/>
            </a:pPr>
            <a:endParaRPr lang="en-US" sz="3200" b="1" i="1" dirty="0" smtClean="0">
              <a:solidFill>
                <a:schemeClr val="accent1">
                  <a:lumMod val="50000"/>
                </a:schemeClr>
              </a:solidFill>
              <a:latin typeface="Candara" pitchFamily="34" charset="0"/>
            </a:endParaRPr>
          </a:p>
          <a:p>
            <a:pPr algn="ctr">
              <a:buFont typeface="Wingdings" pitchFamily="2" charset="2"/>
              <a:buChar char="§"/>
            </a:pPr>
            <a:r>
              <a:rPr lang="en-US" sz="2400" dirty="0" smtClean="0">
                <a:solidFill>
                  <a:schemeClr val="accent1">
                    <a:lumMod val="50000"/>
                  </a:schemeClr>
                </a:solidFill>
                <a:latin typeface="Candara" pitchFamily="34" charset="0"/>
              </a:rPr>
              <a:t>In order to do your best during an interview </a:t>
            </a:r>
            <a:r>
              <a:rPr lang="en-US" sz="2400" b="1" i="1" dirty="0" smtClean="0">
                <a:solidFill>
                  <a:schemeClr val="accent1">
                    <a:lumMod val="50000"/>
                  </a:schemeClr>
                </a:solidFill>
                <a:latin typeface="Candara" pitchFamily="34" charset="0"/>
              </a:rPr>
              <a:t>you must practice beforehand!</a:t>
            </a:r>
            <a:r>
              <a:rPr lang="en-US" sz="2400" dirty="0" smtClean="0">
                <a:solidFill>
                  <a:schemeClr val="accent1">
                    <a:lumMod val="50000"/>
                  </a:schemeClr>
                </a:solidFill>
                <a:latin typeface="Candara" pitchFamily="34" charset="0"/>
              </a:rPr>
              <a:t> You need to practice demonstrating your skills and/or describing your accomplishments and/or discussing your career goals. </a:t>
            </a:r>
          </a:p>
          <a:p>
            <a:pPr algn="ctr">
              <a:buNone/>
            </a:pPr>
            <a:endParaRPr lang="en-US" sz="2400" dirty="0" smtClean="0">
              <a:solidFill>
                <a:schemeClr val="accent1">
                  <a:lumMod val="50000"/>
                </a:schemeClr>
              </a:solidFill>
              <a:latin typeface="Candara" pitchFamily="34" charset="0"/>
            </a:endParaRPr>
          </a:p>
          <a:p>
            <a:pPr algn="ctr">
              <a:buFont typeface="Wingdings" pitchFamily="2" charset="2"/>
              <a:buChar char="§"/>
            </a:pPr>
            <a:r>
              <a:rPr lang="en-US" sz="2400" dirty="0" smtClean="0">
                <a:solidFill>
                  <a:schemeClr val="accent1">
                    <a:lumMod val="50000"/>
                  </a:schemeClr>
                </a:solidFill>
                <a:latin typeface="Candara" pitchFamily="34" charset="0"/>
              </a:rPr>
              <a:t>You need to literally </a:t>
            </a:r>
            <a:r>
              <a:rPr lang="en-US" sz="2400" b="1" i="1" dirty="0" smtClean="0">
                <a:solidFill>
                  <a:schemeClr val="accent1">
                    <a:lumMod val="50000"/>
                  </a:schemeClr>
                </a:solidFill>
                <a:latin typeface="Candara" pitchFamily="34" charset="0"/>
              </a:rPr>
              <a:t>pretend you’re in the room with your interviewer(s)</a:t>
            </a:r>
            <a:r>
              <a:rPr lang="en-US" sz="2400" dirty="0" smtClean="0">
                <a:solidFill>
                  <a:schemeClr val="accent1">
                    <a:lumMod val="50000"/>
                  </a:schemeClr>
                </a:solidFill>
                <a:latin typeface="Candara" pitchFamily="34" charset="0"/>
              </a:rPr>
              <a:t> and rehearse your demonstrations and practice answering all the questions you think you’ll be asked.</a:t>
            </a:r>
            <a:endParaRPr lang="en-US" sz="2000" dirty="0" smtClean="0">
              <a:solidFill>
                <a:schemeClr val="accent1">
                  <a:lumMod val="50000"/>
                </a:schemeClr>
              </a:solidFill>
              <a:latin typeface="Candara" pitchFamily="34" charset="0"/>
            </a:endParaRPr>
          </a:p>
          <a:p>
            <a:pPr>
              <a:buNone/>
            </a:pPr>
            <a:endParaRPr lang="en-US" sz="2000"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1: Preparation</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228600" y="8458200"/>
            <a:ext cx="381000" cy="486833"/>
          </a:xfrm>
        </p:spPr>
        <p:txBody>
          <a:bodyPr/>
          <a:lstStyle/>
          <a:p>
            <a:fld id="{EA4CBDFB-8A55-455A-B3E0-6E05DAED4A56}" type="slidenum">
              <a:rPr lang="en-US" smtClean="0"/>
              <a:pPr/>
              <a:t>16</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Practice includes:</a:t>
            </a:r>
          </a:p>
          <a:p>
            <a:pPr algn="ctr">
              <a:buNone/>
            </a:pPr>
            <a:endParaRPr lang="en-US" sz="3200" b="1" i="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Practicing demonstrating your experience and skill sets.</a:t>
            </a:r>
          </a:p>
          <a:p>
            <a:pPr algn="ctr">
              <a:buFont typeface="Wingdings" pitchFamily="2" charset="2"/>
              <a:buChar char="§"/>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Practicing showing how the coursework you’ve taken applies to the job you’re seeking.</a:t>
            </a:r>
          </a:p>
          <a:p>
            <a:pPr algn="ctr">
              <a:buFont typeface="Wingdings" pitchFamily="2" charset="2"/>
              <a:buChar char="§"/>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Practicing answering your questions </a:t>
            </a:r>
            <a:r>
              <a:rPr lang="en-US" sz="2200" b="1" i="1" dirty="0" smtClean="0">
                <a:solidFill>
                  <a:schemeClr val="accent1">
                    <a:lumMod val="50000"/>
                  </a:schemeClr>
                </a:solidFill>
                <a:latin typeface="Candara" pitchFamily="34" charset="0"/>
              </a:rPr>
              <a:t>out loud.</a:t>
            </a:r>
          </a:p>
          <a:p>
            <a:pPr algn="ctr">
              <a:buFont typeface="Wingdings" pitchFamily="2" charset="2"/>
              <a:buChar char="§"/>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Practicing asking the questions you would like to ask.</a:t>
            </a:r>
          </a:p>
          <a:p>
            <a:pPr algn="ctr">
              <a:buNone/>
            </a:pPr>
            <a:endParaRPr lang="en-US" sz="2200" b="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Practicing describing 2-3 challenges you have faced in the past.</a:t>
            </a:r>
          </a:p>
          <a:p>
            <a:pPr>
              <a:buNone/>
            </a:pPr>
            <a:endParaRPr lang="en-US" sz="2000"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1: Preparation</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76200" y="8458200"/>
            <a:ext cx="533400" cy="486833"/>
          </a:xfrm>
        </p:spPr>
        <p:txBody>
          <a:bodyPr/>
          <a:lstStyle/>
          <a:p>
            <a:fld id="{EA4CBDFB-8A55-455A-B3E0-6E05DAED4A56}" type="slidenum">
              <a:rPr lang="en-US" smtClean="0"/>
              <a:pPr/>
              <a:t>17</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447800"/>
            <a:ext cx="6172200" cy="65619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An interview is a 2-way conversation in which:</a:t>
            </a:r>
          </a:p>
          <a:p>
            <a:pPr algn="ctr">
              <a:buNone/>
            </a:pPr>
            <a:endParaRPr lang="en-US" sz="3200" b="1" i="1" dirty="0" smtClean="0">
              <a:solidFill>
                <a:schemeClr val="accent1">
                  <a:lumMod val="50000"/>
                </a:schemeClr>
              </a:solidFill>
              <a:latin typeface="Candara" pitchFamily="34" charset="0"/>
            </a:endParaRPr>
          </a:p>
          <a:p>
            <a:pPr algn="ctr">
              <a:buFont typeface="Wingdings" pitchFamily="2" charset="2"/>
              <a:buChar char="§"/>
            </a:pPr>
            <a:r>
              <a:rPr lang="en-US" sz="2400" b="1" dirty="0" smtClean="0">
                <a:solidFill>
                  <a:schemeClr val="accent1">
                    <a:lumMod val="50000"/>
                  </a:schemeClr>
                </a:solidFill>
                <a:latin typeface="Candara" pitchFamily="34" charset="0"/>
              </a:rPr>
              <a:t>You are an active participant</a:t>
            </a:r>
          </a:p>
          <a:p>
            <a:pPr algn="ctr">
              <a:buFont typeface="Wingdings" pitchFamily="2" charset="2"/>
              <a:buChar char="§"/>
            </a:pPr>
            <a:r>
              <a:rPr lang="en-US" sz="2400" b="1" dirty="0" smtClean="0">
                <a:solidFill>
                  <a:schemeClr val="accent1">
                    <a:lumMod val="50000"/>
                  </a:schemeClr>
                </a:solidFill>
                <a:latin typeface="Candara" pitchFamily="34" charset="0"/>
              </a:rPr>
              <a:t>You have to listen</a:t>
            </a:r>
          </a:p>
          <a:p>
            <a:pPr algn="ctr">
              <a:buFont typeface="Wingdings" pitchFamily="2" charset="2"/>
              <a:buChar char="§"/>
            </a:pPr>
            <a:r>
              <a:rPr lang="en-US" sz="2400" b="1" dirty="0" smtClean="0">
                <a:solidFill>
                  <a:schemeClr val="accent1">
                    <a:lumMod val="50000"/>
                  </a:schemeClr>
                </a:solidFill>
                <a:latin typeface="Candara" pitchFamily="34" charset="0"/>
              </a:rPr>
              <a:t>You have to answer questions</a:t>
            </a:r>
          </a:p>
          <a:p>
            <a:pPr algn="ctr">
              <a:buFont typeface="Wingdings" pitchFamily="2" charset="2"/>
              <a:buChar char="§"/>
            </a:pPr>
            <a:r>
              <a:rPr lang="en-US" sz="2400" b="1" dirty="0" smtClean="0">
                <a:solidFill>
                  <a:schemeClr val="accent1">
                    <a:lumMod val="50000"/>
                  </a:schemeClr>
                </a:solidFill>
                <a:latin typeface="Candara" pitchFamily="34" charset="0"/>
              </a:rPr>
              <a:t>You have to ask questions</a:t>
            </a:r>
          </a:p>
          <a:p>
            <a:pPr algn="ctr">
              <a:buFont typeface="Wingdings" pitchFamily="2" charset="2"/>
              <a:buChar char="§"/>
            </a:pPr>
            <a:r>
              <a:rPr lang="en-US" sz="2400" b="1" dirty="0" smtClean="0">
                <a:solidFill>
                  <a:schemeClr val="accent1">
                    <a:lumMod val="50000"/>
                  </a:schemeClr>
                </a:solidFill>
                <a:latin typeface="Candara" pitchFamily="34" charset="0"/>
              </a:rPr>
              <a:t>You have to converse</a:t>
            </a:r>
          </a:p>
          <a:p>
            <a:pPr algn="ctr">
              <a:buNone/>
            </a:pPr>
            <a:endParaRPr lang="en-US" sz="2000" b="1" dirty="0" smtClean="0">
              <a:solidFill>
                <a:schemeClr val="accent1">
                  <a:lumMod val="50000"/>
                </a:schemeClr>
              </a:solidFill>
              <a:latin typeface="Candara" pitchFamily="34" charset="0"/>
            </a:endParaRPr>
          </a:p>
          <a:p>
            <a:pPr algn="ctr">
              <a:buNone/>
            </a:pPr>
            <a:r>
              <a:rPr lang="en-US" sz="2200" b="1" dirty="0" smtClean="0">
                <a:solidFill>
                  <a:schemeClr val="accent1">
                    <a:lumMod val="50000"/>
                  </a:schemeClr>
                </a:solidFill>
                <a:latin typeface="Candara" pitchFamily="34" charset="0"/>
              </a:rPr>
              <a:t>You are being judged on your qualifications and by how well the interviewer thinks you will fit into the culture of the company.</a:t>
            </a:r>
          </a:p>
          <a:p>
            <a:pPr algn="ctr">
              <a:buNone/>
            </a:pPr>
            <a:endParaRPr lang="en-US" sz="2000" b="1" dirty="0" smtClean="0">
              <a:solidFill>
                <a:schemeClr val="accent1">
                  <a:lumMod val="50000"/>
                </a:schemeClr>
              </a:solidFill>
              <a:latin typeface="Candara" pitchFamily="34" charset="0"/>
            </a:endParaRPr>
          </a:p>
          <a:p>
            <a:pPr algn="ctr">
              <a:buNone/>
            </a:pPr>
            <a:r>
              <a:rPr lang="en-US" sz="2200" b="1" dirty="0" smtClean="0">
                <a:solidFill>
                  <a:schemeClr val="accent1">
                    <a:lumMod val="50000"/>
                  </a:schemeClr>
                </a:solidFill>
                <a:latin typeface="Candara" pitchFamily="34" charset="0"/>
              </a:rPr>
              <a:t>You are being judged on what VALUE you bring to the company or organization.</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2: The Interview</a:t>
            </a:r>
            <a:r>
              <a:rPr lang="en-US" sz="3200" dirty="0" smtClean="0">
                <a:solidFill>
                  <a:srgbClr val="FF0000"/>
                </a:solidFill>
                <a:latin typeface="Candara" pitchFamily="34" charset="0"/>
              </a:rPr>
              <a:t/>
            </a:r>
            <a:br>
              <a:rPr lang="en-US" sz="3200" dirty="0" smtClean="0">
                <a:solidFill>
                  <a:srgbClr val="FF0000"/>
                </a:solidFill>
                <a:latin typeface="Candara" pitchFamily="34" charset="0"/>
              </a:rPr>
            </a:br>
            <a:endParaRPr lang="en-US" sz="2000" dirty="0">
              <a:solidFill>
                <a:srgbClr val="FF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228600" y="8534400"/>
            <a:ext cx="381000" cy="371474"/>
          </a:xfrm>
        </p:spPr>
        <p:txBody>
          <a:bodyPr/>
          <a:lstStyle/>
          <a:p>
            <a:r>
              <a:rPr lang="en-US" dirty="0" smtClean="0"/>
              <a:t>18</a:t>
            </a:r>
            <a:endParaRPr lang="en-US" dirty="0"/>
          </a:p>
        </p:txBody>
      </p:sp>
    </p:spTree>
    <p:extLst>
      <p:ext uri="{BB962C8B-B14F-4D97-AF65-F5344CB8AC3E}">
        <p14:creationId xmlns:p14="http://schemas.microsoft.com/office/powerpoint/2010/main" val="391002905"/>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fontScale="85000" lnSpcReduction="20000"/>
          </a:bodyPr>
          <a:lstStyle/>
          <a:p>
            <a:pPr algn="ctr">
              <a:buFont typeface="Wingdings" pitchFamily="2" charset="2"/>
              <a:buChar char="Ø"/>
            </a:pPr>
            <a:r>
              <a:rPr lang="en-US" sz="3200" b="1" i="1" dirty="0" smtClean="0">
                <a:solidFill>
                  <a:schemeClr val="accent1">
                    <a:lumMod val="50000"/>
                  </a:schemeClr>
                </a:solidFill>
                <a:latin typeface="Candara" pitchFamily="34" charset="0"/>
              </a:rPr>
              <a:t>Show up on time!</a:t>
            </a:r>
          </a:p>
          <a:p>
            <a:pPr algn="ctr">
              <a:buNone/>
            </a:pPr>
            <a:r>
              <a:rPr lang="en-US" sz="3200" b="1" i="1" dirty="0" smtClean="0">
                <a:solidFill>
                  <a:schemeClr val="accent1">
                    <a:lumMod val="50000"/>
                  </a:schemeClr>
                </a:solidFill>
                <a:latin typeface="Candara" pitchFamily="34" charset="0"/>
              </a:rPr>
              <a:t>(15 minutes early) and bring:</a:t>
            </a:r>
          </a:p>
          <a:p>
            <a:pPr algn="ctr">
              <a:buNone/>
            </a:pPr>
            <a:endParaRPr lang="en-US" sz="3200" b="1" i="1" dirty="0">
              <a:solidFill>
                <a:schemeClr val="accent1">
                  <a:lumMod val="50000"/>
                </a:schemeClr>
              </a:solidFill>
              <a:latin typeface="Candara" pitchFamily="34" charset="0"/>
            </a:endParaRPr>
          </a:p>
          <a:p>
            <a:pPr algn="ctr"/>
            <a:r>
              <a:rPr lang="en-US" sz="2400" b="1" dirty="0" smtClean="0">
                <a:solidFill>
                  <a:schemeClr val="accent1">
                    <a:lumMod val="50000"/>
                  </a:schemeClr>
                </a:solidFill>
                <a:latin typeface="Candara" pitchFamily="34" charset="0"/>
              </a:rPr>
              <a:t>Your resume</a:t>
            </a:r>
          </a:p>
          <a:p>
            <a:pPr marL="109728" indent="0" algn="ctr">
              <a:buNone/>
            </a:pPr>
            <a:endParaRPr lang="en-US" sz="2400" b="1" dirty="0">
              <a:solidFill>
                <a:schemeClr val="accent1">
                  <a:lumMod val="50000"/>
                </a:schemeClr>
              </a:solidFill>
              <a:latin typeface="Candara" pitchFamily="34" charset="0"/>
            </a:endParaRPr>
          </a:p>
          <a:p>
            <a:pPr algn="ctr"/>
            <a:r>
              <a:rPr lang="en-US" sz="2400" b="1" dirty="0" smtClean="0">
                <a:solidFill>
                  <a:schemeClr val="accent1">
                    <a:lumMod val="50000"/>
                  </a:schemeClr>
                </a:solidFill>
                <a:latin typeface="Candara" pitchFamily="34" charset="0"/>
              </a:rPr>
              <a:t>Any specific documents you have been asked to bring (Certificates of Achievement, </a:t>
            </a:r>
            <a:r>
              <a:rPr lang="en-US" sz="2400" b="1" dirty="0" smtClean="0">
                <a:solidFill>
                  <a:schemeClr val="accent1">
                    <a:lumMod val="50000"/>
                  </a:schemeClr>
                </a:solidFill>
                <a:latin typeface="Candara" pitchFamily="34" charset="0"/>
              </a:rPr>
              <a:t>DMV printout if requested</a:t>
            </a:r>
            <a:r>
              <a:rPr lang="en-US" sz="2400" b="1" dirty="0" smtClean="0">
                <a:solidFill>
                  <a:schemeClr val="accent1">
                    <a:lumMod val="50000"/>
                  </a:schemeClr>
                </a:solidFill>
                <a:latin typeface="Candara" pitchFamily="34" charset="0"/>
              </a:rPr>
              <a:t>, </a:t>
            </a:r>
            <a:r>
              <a:rPr lang="en-US" sz="2400" b="1" dirty="0" smtClean="0">
                <a:solidFill>
                  <a:schemeClr val="accent1">
                    <a:lumMod val="50000"/>
                  </a:schemeClr>
                </a:solidFill>
                <a:latin typeface="Candara" pitchFamily="34" charset="0"/>
              </a:rPr>
              <a:t>references, academic transcripts, etc).</a:t>
            </a:r>
          </a:p>
          <a:p>
            <a:pPr algn="ctr">
              <a:buFont typeface="Wingdings" pitchFamily="2" charset="2"/>
              <a:buChar char="§"/>
            </a:pPr>
            <a:endParaRPr lang="en-US" sz="2400" b="1" dirty="0" smtClean="0">
              <a:solidFill>
                <a:schemeClr val="accent1">
                  <a:lumMod val="50000"/>
                </a:schemeClr>
              </a:solidFill>
              <a:latin typeface="Candara" pitchFamily="34" charset="0"/>
            </a:endParaRPr>
          </a:p>
          <a:p>
            <a:pPr algn="ctr"/>
            <a:r>
              <a:rPr lang="en-US" sz="2400" b="1" dirty="0" smtClean="0">
                <a:solidFill>
                  <a:schemeClr val="accent1">
                    <a:lumMod val="50000"/>
                  </a:schemeClr>
                </a:solidFill>
                <a:latin typeface="Candara" pitchFamily="34" charset="0"/>
              </a:rPr>
              <a:t>Completed job application (if there is one)</a:t>
            </a:r>
          </a:p>
          <a:p>
            <a:pPr algn="ctr">
              <a:buNone/>
            </a:pPr>
            <a:endParaRPr lang="en-US" sz="2400" b="1" dirty="0" smtClean="0">
              <a:solidFill>
                <a:schemeClr val="accent1">
                  <a:lumMod val="50000"/>
                </a:schemeClr>
              </a:solidFill>
              <a:latin typeface="Candara" pitchFamily="34" charset="0"/>
            </a:endParaRPr>
          </a:p>
          <a:p>
            <a:pPr algn="ctr"/>
            <a:r>
              <a:rPr lang="en-US" sz="2400" b="1" dirty="0" smtClean="0">
                <a:solidFill>
                  <a:schemeClr val="accent1">
                    <a:lumMod val="50000"/>
                  </a:schemeClr>
                </a:solidFill>
                <a:latin typeface="Candara" pitchFamily="34" charset="0"/>
              </a:rPr>
              <a:t>Job description (if there is one)</a:t>
            </a:r>
          </a:p>
          <a:p>
            <a:pPr algn="ctr">
              <a:buFont typeface="Wingdings" pitchFamily="2" charset="2"/>
              <a:buChar char="§"/>
            </a:pPr>
            <a:endParaRPr lang="en-US" sz="2400" b="1" dirty="0" smtClean="0">
              <a:solidFill>
                <a:schemeClr val="accent1">
                  <a:lumMod val="50000"/>
                </a:schemeClr>
              </a:solidFill>
              <a:latin typeface="Candara" pitchFamily="34" charset="0"/>
            </a:endParaRPr>
          </a:p>
          <a:p>
            <a:pPr algn="ctr"/>
            <a:r>
              <a:rPr lang="en-US" sz="2400" b="1" dirty="0" smtClean="0">
                <a:solidFill>
                  <a:schemeClr val="accent1">
                    <a:lumMod val="50000"/>
                  </a:schemeClr>
                </a:solidFill>
                <a:latin typeface="Candara" pitchFamily="34" charset="0"/>
              </a:rPr>
              <a:t>If applicable, and if you think it will help demonstrate what you can do, bring a portfolio (electronic or printed out in a folder) of work you’ve done in school or in previous jobs</a:t>
            </a:r>
            <a:r>
              <a:rPr lang="en-US" sz="2400" b="1" dirty="0" smtClean="0">
                <a:solidFill>
                  <a:schemeClr val="accent1">
                    <a:lumMod val="50000"/>
                  </a:schemeClr>
                </a:solidFill>
                <a:latin typeface="Candara" pitchFamily="34" charset="0"/>
              </a:rPr>
              <a:t>.</a:t>
            </a:r>
            <a:endParaRPr lang="en-US" sz="2400" b="1" dirty="0" smtClean="0">
              <a:solidFill>
                <a:schemeClr val="accent1">
                  <a:lumMod val="50000"/>
                </a:schemeClr>
              </a:solidFill>
              <a:latin typeface="Candara" pitchFamily="34" charset="0"/>
            </a:endParaRPr>
          </a:p>
          <a:p>
            <a:pPr algn="ctr">
              <a:buNone/>
            </a:pPr>
            <a:endParaRPr lang="en-US" sz="2400" b="1" dirty="0" smtClean="0">
              <a:solidFill>
                <a:schemeClr val="accent1">
                  <a:lumMod val="50000"/>
                </a:schemeClr>
              </a:solidFill>
              <a:latin typeface="Candara" pitchFamily="34" charset="0"/>
            </a:endParaRPr>
          </a:p>
          <a:p>
            <a:pPr algn="ctr"/>
            <a:r>
              <a:rPr lang="en-US" sz="2400" b="1" dirty="0" smtClean="0">
                <a:solidFill>
                  <a:schemeClr val="accent1">
                    <a:lumMod val="50000"/>
                  </a:schemeClr>
                </a:solidFill>
                <a:latin typeface="Candara" pitchFamily="34" charset="0"/>
              </a:rPr>
              <a:t>List of questions you might want to ask</a:t>
            </a:r>
          </a:p>
          <a:p>
            <a:pPr algn="ctr">
              <a:buNone/>
            </a:pPr>
            <a:endParaRPr lang="en-US" sz="2400" b="1" dirty="0" smtClean="0">
              <a:solidFill>
                <a:schemeClr val="accent1">
                  <a:lumMod val="50000"/>
                </a:schemeClr>
              </a:solidFill>
              <a:latin typeface="Candara" pitchFamily="34" charset="0"/>
            </a:endParaRPr>
          </a:p>
          <a:p>
            <a:pPr algn="ctr"/>
            <a:r>
              <a:rPr lang="en-US" sz="2400" b="1" dirty="0" smtClean="0">
                <a:solidFill>
                  <a:schemeClr val="accent1">
                    <a:lumMod val="50000"/>
                  </a:schemeClr>
                </a:solidFill>
                <a:latin typeface="Candara" pitchFamily="34" charset="0"/>
              </a:rPr>
              <a:t>Notepad and pen</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2: The Interview</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228600" y="8534400"/>
            <a:ext cx="381000" cy="343959"/>
          </a:xfrm>
        </p:spPr>
        <p:txBody>
          <a:bodyPr/>
          <a:lstStyle/>
          <a:p>
            <a:fld id="{EA4CBDFB-8A55-455A-B3E0-6E05DAED4A56}" type="slidenum">
              <a:rPr lang="en-US" smtClean="0"/>
              <a:pPr/>
              <a:t>19</a:t>
            </a:fld>
            <a:endParaRPr lang="en-US" dirty="0"/>
          </a:p>
        </p:txBody>
      </p:sp>
    </p:spTree>
    <p:extLst>
      <p:ext uri="{BB962C8B-B14F-4D97-AF65-F5344CB8AC3E}">
        <p14:creationId xmlns:p14="http://schemas.microsoft.com/office/powerpoint/2010/main" val="747357132"/>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5943600" cy="5740400"/>
          </a:xfrm>
        </p:spPr>
        <p:txBody>
          <a:bodyPr>
            <a:normAutofit/>
          </a:bodyPr>
          <a:lstStyle/>
          <a:p>
            <a:pPr>
              <a:buNone/>
            </a:pPr>
            <a:r>
              <a:rPr lang="en-US" b="1" dirty="0" smtClean="0">
                <a:solidFill>
                  <a:schemeClr val="accent1">
                    <a:lumMod val="50000"/>
                  </a:schemeClr>
                </a:solidFill>
                <a:latin typeface="Candara" pitchFamily="34" charset="0"/>
              </a:rPr>
              <a:t>In order to build confidence during </a:t>
            </a:r>
          </a:p>
          <a:p>
            <a:pPr>
              <a:buNone/>
            </a:pPr>
            <a:r>
              <a:rPr lang="en-US" b="1" dirty="0" smtClean="0">
                <a:solidFill>
                  <a:schemeClr val="accent1">
                    <a:lumMod val="50000"/>
                  </a:schemeClr>
                </a:solidFill>
                <a:latin typeface="Candara" pitchFamily="34" charset="0"/>
              </a:rPr>
              <a:t>your job search and have strong </a:t>
            </a:r>
          </a:p>
          <a:p>
            <a:pPr>
              <a:buNone/>
            </a:pPr>
            <a:r>
              <a:rPr lang="en-US" b="1" dirty="0" smtClean="0">
                <a:solidFill>
                  <a:schemeClr val="accent1">
                    <a:lumMod val="50000"/>
                  </a:schemeClr>
                </a:solidFill>
                <a:latin typeface="Candara" pitchFamily="34" charset="0"/>
              </a:rPr>
              <a:t>interviewing skills, you </a:t>
            </a:r>
            <a:r>
              <a:rPr lang="en-US" b="1" i="1" dirty="0" smtClean="0">
                <a:solidFill>
                  <a:schemeClr val="accent1">
                    <a:lumMod val="50000"/>
                  </a:schemeClr>
                </a:solidFill>
                <a:latin typeface="Candara" pitchFamily="34" charset="0"/>
              </a:rPr>
              <a:t>must </a:t>
            </a:r>
            <a:r>
              <a:rPr lang="en-US" b="1" dirty="0" smtClean="0">
                <a:solidFill>
                  <a:schemeClr val="accent1">
                    <a:lumMod val="50000"/>
                  </a:schemeClr>
                </a:solidFill>
                <a:latin typeface="Candara" pitchFamily="34" charset="0"/>
              </a:rPr>
              <a:t>have a </a:t>
            </a:r>
          </a:p>
          <a:p>
            <a:pPr>
              <a:buNone/>
            </a:pPr>
            <a:r>
              <a:rPr lang="en-US" b="1" i="1" dirty="0" smtClean="0">
                <a:solidFill>
                  <a:schemeClr val="accent1">
                    <a:lumMod val="50000"/>
                  </a:schemeClr>
                </a:solidFill>
                <a:latin typeface="Candara" pitchFamily="34" charset="0"/>
              </a:rPr>
              <a:t>strategy</a:t>
            </a:r>
            <a:r>
              <a:rPr lang="en-US" b="1" dirty="0" smtClean="0">
                <a:solidFill>
                  <a:schemeClr val="accent1">
                    <a:lumMod val="50000"/>
                  </a:schemeClr>
                </a:solidFill>
                <a:latin typeface="Candara" pitchFamily="34" charset="0"/>
              </a:rPr>
              <a:t> (a </a:t>
            </a:r>
            <a:r>
              <a:rPr lang="en-US" b="1" i="1" dirty="0" smtClean="0">
                <a:solidFill>
                  <a:schemeClr val="accent1">
                    <a:lumMod val="50000"/>
                  </a:schemeClr>
                </a:solidFill>
                <a:latin typeface="Candara" pitchFamily="34" charset="0"/>
              </a:rPr>
              <a:t>plan</a:t>
            </a:r>
            <a:r>
              <a:rPr lang="en-US" b="1" dirty="0" smtClean="0">
                <a:solidFill>
                  <a:schemeClr val="accent1">
                    <a:lumMod val="50000"/>
                  </a:schemeClr>
                </a:solidFill>
                <a:latin typeface="Candara" pitchFamily="34" charset="0"/>
              </a:rPr>
              <a:t>) that helps you get </a:t>
            </a:r>
          </a:p>
          <a:p>
            <a:pPr>
              <a:buNone/>
            </a:pPr>
            <a:r>
              <a:rPr lang="en-US" b="1" dirty="0" smtClean="0">
                <a:solidFill>
                  <a:schemeClr val="accent1">
                    <a:lumMod val="50000"/>
                  </a:schemeClr>
                </a:solidFill>
                <a:latin typeface="Candara" pitchFamily="34" charset="0"/>
              </a:rPr>
              <a:t>from the point at which you start your </a:t>
            </a:r>
          </a:p>
          <a:p>
            <a:pPr>
              <a:buNone/>
            </a:pPr>
            <a:r>
              <a:rPr lang="en-US" b="1" dirty="0" smtClean="0">
                <a:solidFill>
                  <a:schemeClr val="accent1">
                    <a:lumMod val="50000"/>
                  </a:schemeClr>
                </a:solidFill>
                <a:latin typeface="Candara" pitchFamily="34" charset="0"/>
              </a:rPr>
              <a:t>search (</a:t>
            </a:r>
            <a:r>
              <a:rPr lang="en-US" b="1" i="1" dirty="0" smtClean="0">
                <a:solidFill>
                  <a:schemeClr val="accent1">
                    <a:lumMod val="50000"/>
                  </a:schemeClr>
                </a:solidFill>
                <a:latin typeface="Candara" pitchFamily="34" charset="0"/>
              </a:rPr>
              <a:t>Point A</a:t>
            </a:r>
            <a:r>
              <a:rPr lang="en-US" b="1" dirty="0" smtClean="0">
                <a:solidFill>
                  <a:schemeClr val="accent1">
                    <a:lumMod val="50000"/>
                  </a:schemeClr>
                </a:solidFill>
                <a:latin typeface="Candara" pitchFamily="34" charset="0"/>
              </a:rPr>
              <a:t>) to the point at which </a:t>
            </a:r>
          </a:p>
          <a:p>
            <a:pPr>
              <a:buNone/>
            </a:pPr>
            <a:r>
              <a:rPr lang="en-US" b="1" dirty="0" smtClean="0">
                <a:solidFill>
                  <a:schemeClr val="accent1">
                    <a:lumMod val="50000"/>
                  </a:schemeClr>
                </a:solidFill>
                <a:latin typeface="Candara" pitchFamily="34" charset="0"/>
              </a:rPr>
              <a:t>you are offered a position (</a:t>
            </a:r>
            <a:r>
              <a:rPr lang="en-US" b="1" i="1" dirty="0" smtClean="0">
                <a:solidFill>
                  <a:schemeClr val="accent1">
                    <a:lumMod val="50000"/>
                  </a:schemeClr>
                </a:solidFill>
                <a:latin typeface="Candara" pitchFamily="34" charset="0"/>
              </a:rPr>
              <a:t>Point B</a:t>
            </a:r>
            <a:r>
              <a:rPr lang="en-US" b="1" dirty="0" smtClean="0">
                <a:solidFill>
                  <a:schemeClr val="accent1">
                    <a:lumMod val="50000"/>
                  </a:schemeClr>
                </a:solidFill>
                <a:latin typeface="Candara" pitchFamily="34" charset="0"/>
              </a:rPr>
              <a:t>).</a:t>
            </a:r>
          </a:p>
          <a:p>
            <a:pPr>
              <a:buNone/>
            </a:pPr>
            <a:endParaRPr lang="en-US" dirty="0" smtClean="0">
              <a:solidFill>
                <a:schemeClr val="accent1">
                  <a:lumMod val="50000"/>
                </a:schemeClr>
              </a:solidFill>
              <a:latin typeface="Candara" pitchFamily="34" charset="0"/>
            </a:endParaRPr>
          </a:p>
          <a:p>
            <a:pPr>
              <a:buNone/>
            </a:pPr>
            <a:r>
              <a:rPr lang="en-US" b="1" dirty="0" smtClean="0">
                <a:solidFill>
                  <a:schemeClr val="accent1">
                    <a:lumMod val="50000"/>
                  </a:schemeClr>
                </a:solidFill>
                <a:latin typeface="Candara" pitchFamily="34" charset="0"/>
              </a:rPr>
              <a:t>  Point A	</a:t>
            </a:r>
            <a:r>
              <a:rPr lang="en-US" dirty="0" smtClean="0">
                <a:solidFill>
                  <a:schemeClr val="accent1">
                    <a:lumMod val="50000"/>
                  </a:schemeClr>
                </a:solidFill>
                <a:latin typeface="Candara" pitchFamily="34" charset="0"/>
              </a:rPr>
              <a:t>		          </a:t>
            </a:r>
            <a:r>
              <a:rPr lang="en-US" b="1" dirty="0" smtClean="0">
                <a:solidFill>
                  <a:schemeClr val="accent1">
                    <a:lumMod val="50000"/>
                  </a:schemeClr>
                </a:solidFill>
                <a:latin typeface="Candara" pitchFamily="34" charset="0"/>
              </a:rPr>
              <a:t>Point</a:t>
            </a:r>
            <a:r>
              <a:rPr lang="en-US" dirty="0" smtClean="0">
                <a:solidFill>
                  <a:schemeClr val="accent1">
                    <a:lumMod val="50000"/>
                  </a:schemeClr>
                </a:solidFill>
                <a:latin typeface="Candara" pitchFamily="34" charset="0"/>
              </a:rPr>
              <a:t> </a:t>
            </a:r>
            <a:r>
              <a:rPr lang="en-US" b="1" dirty="0" smtClean="0">
                <a:solidFill>
                  <a:schemeClr val="accent1">
                    <a:lumMod val="50000"/>
                  </a:schemeClr>
                </a:solidFill>
                <a:latin typeface="Candara" pitchFamily="34" charset="0"/>
              </a:rPr>
              <a:t>B</a:t>
            </a:r>
          </a:p>
          <a:p>
            <a:pPr>
              <a:buNone/>
            </a:pPr>
            <a:r>
              <a:rPr lang="en-US" sz="1600" b="1" dirty="0" smtClean="0">
                <a:solidFill>
                  <a:schemeClr val="accent1">
                    <a:lumMod val="50000"/>
                  </a:schemeClr>
                </a:solidFill>
                <a:latin typeface="Candara" pitchFamily="34" charset="0"/>
              </a:rPr>
              <a:t>    You start your 			                You’re offered</a:t>
            </a:r>
          </a:p>
          <a:p>
            <a:pPr>
              <a:buNone/>
            </a:pPr>
            <a:r>
              <a:rPr lang="en-US" sz="1600" b="1" dirty="0" smtClean="0">
                <a:solidFill>
                  <a:schemeClr val="accent1">
                    <a:lumMod val="50000"/>
                  </a:schemeClr>
                </a:solidFill>
                <a:latin typeface="Candara" pitchFamily="34" charset="0"/>
              </a:rPr>
              <a:t>     search</a:t>
            </a:r>
            <a:r>
              <a:rPr lang="en-US" sz="1600" dirty="0" smtClean="0">
                <a:solidFill>
                  <a:schemeClr val="accent1">
                    <a:lumMod val="50000"/>
                  </a:schemeClr>
                </a:solidFill>
                <a:latin typeface="Candara" pitchFamily="34" charset="0"/>
              </a:rPr>
              <a:t>		                                                           </a:t>
            </a:r>
            <a:r>
              <a:rPr lang="en-US" sz="1600" b="1" dirty="0" smtClean="0">
                <a:solidFill>
                  <a:schemeClr val="accent1">
                    <a:lumMod val="50000"/>
                  </a:schemeClr>
                </a:solidFill>
                <a:latin typeface="Candara" pitchFamily="34" charset="0"/>
              </a:rPr>
              <a:t>a position       				                  </a:t>
            </a:r>
            <a:r>
              <a:rPr lang="en-US" sz="1600" dirty="0" smtClean="0">
                <a:solidFill>
                  <a:schemeClr val="accent1">
                    <a:lumMod val="50000"/>
                  </a:schemeClr>
                </a:solidFill>
                <a:latin typeface="Candara" pitchFamily="34" charset="0"/>
              </a:rPr>
              <a:t>	</a:t>
            </a:r>
            <a:r>
              <a:rPr lang="en-US" sz="1200" dirty="0" smtClean="0">
                <a:solidFill>
                  <a:schemeClr val="accent1">
                    <a:lumMod val="50000"/>
                  </a:schemeClr>
                </a:solidFill>
                <a:latin typeface="Candara" pitchFamily="34" charset="0"/>
              </a:rPr>
              <a:t>	</a:t>
            </a:r>
          </a:p>
        </p:txBody>
      </p:sp>
      <p:sp>
        <p:nvSpPr>
          <p:cNvPr id="3" name="Title 2"/>
          <p:cNvSpPr>
            <a:spLocks noGrp="1"/>
          </p:cNvSpPr>
          <p:nvPr>
            <p:ph type="title"/>
          </p:nvPr>
        </p:nvSpPr>
        <p:spPr/>
        <p:txBody>
          <a:bodyPr>
            <a:normAutofit/>
          </a:bodyPr>
          <a:lstStyle/>
          <a:p>
            <a:pPr algn="ctr"/>
            <a:r>
              <a:rPr lang="en-US" sz="3200" dirty="0" smtClean="0">
                <a:solidFill>
                  <a:schemeClr val="accent1">
                    <a:lumMod val="50000"/>
                  </a:schemeClr>
                </a:solidFill>
                <a:latin typeface="Candara" pitchFamily="34" charset="0"/>
              </a:rPr>
              <a:t>Overview</a:t>
            </a:r>
            <a:endParaRPr lang="en-US" sz="32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6" name="Right Arrow 5"/>
          <p:cNvSpPr/>
          <p:nvPr/>
        </p:nvSpPr>
        <p:spPr>
          <a:xfrm>
            <a:off x="2667000" y="5486400"/>
            <a:ext cx="1771650" cy="646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9"/>
          <p:cNvSpPr>
            <a:spLocks noGrp="1"/>
          </p:cNvSpPr>
          <p:nvPr>
            <p:ph type="sldNum" sz="quarter" idx="12"/>
          </p:nvPr>
        </p:nvSpPr>
        <p:spPr>
          <a:xfrm flipH="1">
            <a:off x="76200" y="8458200"/>
            <a:ext cx="457200" cy="486833"/>
          </a:xfrm>
        </p:spPr>
        <p:txBody>
          <a:bodyPr/>
          <a:lstStyle/>
          <a:p>
            <a:fld id="{EA4CBDFB-8A55-455A-B3E0-6E05DAED4A56}" type="slidenum">
              <a:rPr lang="en-US" smtClean="0"/>
              <a:pPr/>
              <a:t>2</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Dress Appropriately!</a:t>
            </a:r>
          </a:p>
          <a:p>
            <a:pPr algn="ctr">
              <a:buNone/>
            </a:pPr>
            <a:endParaRPr lang="en-US" sz="2000" b="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Make sure you are presentable during your interview. Clean clothes, hair and nails are essential. It’s highly recommended to wear solid colors (blues or grays) and some suggested colors for accessories are burgundy, blue, white, red or yellow. Please try to avoid wearing all black or flashy colors.</a:t>
            </a:r>
          </a:p>
          <a:p>
            <a:pPr algn="ctr">
              <a:buNone/>
            </a:pPr>
            <a:endParaRPr lang="en-US" sz="2000" b="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Women should wear slacks or dresses or skirts (hemlines should be no more than 1 ½ inches above the knee, with natural color stockings). Blouses, sweaters or other appropriate shirts should not be see-through. Heels should be no higher than 2 inches, and purses should be small or medium in size.</a:t>
            </a:r>
          </a:p>
          <a:p>
            <a:pPr algn="ctr">
              <a:buNone/>
            </a:pPr>
            <a:endParaRPr lang="en-US" sz="2000" b="1" dirty="0" smtClean="0">
              <a:solidFill>
                <a:schemeClr val="accent1">
                  <a:lumMod val="50000"/>
                </a:schemeClr>
              </a:solidFill>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2: The Interview</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r>
              <a:rPr lang="en-US" sz="2000" dirty="0" smtClean="0">
                <a:latin typeface="Candara" pitchFamily="34" charset="0"/>
              </a:rPr>
              <a:t>)</a:t>
            </a:r>
            <a:endParaRPr lang="en-US" sz="2000" dirty="0"/>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228600" y="8467726"/>
            <a:ext cx="381000" cy="371474"/>
          </a:xfrm>
        </p:spPr>
        <p:txBody>
          <a:bodyPr/>
          <a:lstStyle/>
          <a:p>
            <a:fld id="{EA4CBDFB-8A55-455A-B3E0-6E05DAED4A56}" type="slidenum">
              <a:rPr lang="en-US" smtClean="0"/>
              <a:pPr/>
              <a:t>20</a:t>
            </a:fld>
            <a:endParaRPr lang="en-US" dirty="0"/>
          </a:p>
        </p:txBody>
      </p:sp>
    </p:spTree>
    <p:extLst>
      <p:ext uri="{BB962C8B-B14F-4D97-AF65-F5344CB8AC3E}">
        <p14:creationId xmlns:p14="http://schemas.microsoft.com/office/powerpoint/2010/main" val="3639482043"/>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lnSpcReduction="10000"/>
          </a:bodyPr>
          <a:lstStyle/>
          <a:p>
            <a:pPr algn="ctr">
              <a:buFont typeface="Wingdings" pitchFamily="2" charset="2"/>
              <a:buChar char="Ø"/>
            </a:pPr>
            <a:r>
              <a:rPr lang="en-US" sz="2800" b="1" i="1" dirty="0" smtClean="0">
                <a:solidFill>
                  <a:schemeClr val="accent1">
                    <a:lumMod val="50000"/>
                  </a:schemeClr>
                </a:solidFill>
                <a:latin typeface="Candara" pitchFamily="34" charset="0"/>
              </a:rPr>
              <a:t>Dress Appropriately!</a:t>
            </a:r>
          </a:p>
          <a:p>
            <a:pPr algn="ctr">
              <a:buNone/>
            </a:pPr>
            <a:r>
              <a:rPr lang="en-US" sz="2000" b="1" dirty="0" smtClean="0">
                <a:solidFill>
                  <a:schemeClr val="accent1">
                    <a:lumMod val="50000"/>
                  </a:schemeClr>
                </a:solidFill>
                <a:latin typeface="Candara" pitchFamily="34" charset="0"/>
              </a:rPr>
              <a:t>(continued)</a:t>
            </a:r>
          </a:p>
          <a:p>
            <a:pPr algn="ctr">
              <a:buNone/>
            </a:pPr>
            <a:endParaRPr lang="en-US" sz="2000" b="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Men should have clean, pressed shirts and slacks. </a:t>
            </a:r>
          </a:p>
          <a:p>
            <a:pPr algn="ctr">
              <a:buNone/>
            </a:pPr>
            <a:r>
              <a:rPr lang="en-US" sz="2000" b="1" dirty="0" smtClean="0">
                <a:solidFill>
                  <a:schemeClr val="accent1">
                    <a:lumMod val="50000"/>
                  </a:schemeClr>
                </a:solidFill>
                <a:latin typeface="Candara" pitchFamily="34" charset="0"/>
              </a:rPr>
              <a:t>If you are wearing a coat and tie, make sure your tie isn’t too “loud” and also make sure the color of your dress socks matches the color of your shoes and your slacks.</a:t>
            </a:r>
          </a:p>
          <a:p>
            <a:pPr algn="ctr">
              <a:buNone/>
            </a:pPr>
            <a:endParaRPr lang="en-US" sz="2000" b="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If you have long hair and think this will prevent you from getting the job you want, you should consider getting a haircut. Otherwise, if your hair is long, it should be combed back into a neat ponytail or in neat braids.</a:t>
            </a:r>
          </a:p>
          <a:p>
            <a:pPr algn="ctr">
              <a:buNone/>
            </a:pPr>
            <a:endParaRPr lang="en-US" sz="2000" b="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If you aren’t wearing a coat and tie, wear a dress shirt (short or long sleeve) and slacks, and don’t wear jeans or oversize pants with cuffs/bottoms that come below your shoe soles.</a:t>
            </a: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2: The Interview</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152400" y="8382000"/>
            <a:ext cx="457200" cy="486833"/>
          </a:xfrm>
        </p:spPr>
        <p:txBody>
          <a:bodyPr/>
          <a:lstStyle/>
          <a:p>
            <a:fld id="{EA4CBDFB-8A55-455A-B3E0-6E05DAED4A56}" type="slidenum">
              <a:rPr lang="en-US" smtClean="0"/>
              <a:pPr/>
              <a:t>21</a:t>
            </a:fld>
            <a:endParaRPr lang="en-US" dirty="0"/>
          </a:p>
        </p:txBody>
      </p:sp>
    </p:spTree>
    <p:extLst>
      <p:ext uri="{BB962C8B-B14F-4D97-AF65-F5344CB8AC3E}">
        <p14:creationId xmlns:p14="http://schemas.microsoft.com/office/powerpoint/2010/main" val="1397675228"/>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lnSpcReduction="10000"/>
          </a:bodyPr>
          <a:lstStyle/>
          <a:p>
            <a:pPr algn="ctr">
              <a:buFont typeface="Wingdings" pitchFamily="2" charset="2"/>
              <a:buChar char="Ø"/>
            </a:pPr>
            <a:r>
              <a:rPr lang="en-US" sz="2800" b="1" i="1" dirty="0" smtClean="0">
                <a:solidFill>
                  <a:schemeClr val="accent1">
                    <a:lumMod val="50000"/>
                  </a:schemeClr>
                </a:solidFill>
                <a:latin typeface="Candara" pitchFamily="34" charset="0"/>
              </a:rPr>
              <a:t>Greet your interviewer with</a:t>
            </a:r>
            <a:r>
              <a:rPr lang="en-US" sz="3200" b="1" i="1" dirty="0" smtClean="0">
                <a:solidFill>
                  <a:schemeClr val="accent1">
                    <a:lumMod val="50000"/>
                  </a:schemeClr>
                </a:solidFill>
                <a:latin typeface="Candara" pitchFamily="34" charset="0"/>
              </a:rPr>
              <a:t>:</a:t>
            </a:r>
          </a:p>
          <a:p>
            <a:pPr algn="ctr">
              <a:buFont typeface="Wingdings" pitchFamily="2" charset="2"/>
              <a:buChar char="§"/>
            </a:pPr>
            <a:r>
              <a:rPr lang="en-US" sz="2000" b="1" dirty="0" smtClean="0">
                <a:solidFill>
                  <a:schemeClr val="accent1">
                    <a:lumMod val="50000"/>
                  </a:schemeClr>
                </a:solidFill>
                <a:latin typeface="Candara" pitchFamily="34" charset="0"/>
              </a:rPr>
              <a:t>Direct eye contact</a:t>
            </a:r>
          </a:p>
          <a:p>
            <a:pPr algn="ctr">
              <a:buFont typeface="Wingdings" pitchFamily="2" charset="2"/>
              <a:buChar char="§"/>
            </a:pPr>
            <a:r>
              <a:rPr lang="en-US" sz="2000" b="1" dirty="0" smtClean="0">
                <a:solidFill>
                  <a:schemeClr val="accent1">
                    <a:lumMod val="50000"/>
                  </a:schemeClr>
                </a:solidFill>
                <a:latin typeface="Candara" pitchFamily="34" charset="0"/>
              </a:rPr>
              <a:t>A firm handshake</a:t>
            </a:r>
          </a:p>
          <a:p>
            <a:pPr algn="ctr">
              <a:buFont typeface="Wingdings" pitchFamily="2" charset="2"/>
              <a:buChar char="§"/>
            </a:pPr>
            <a:r>
              <a:rPr lang="en-US" sz="2000" b="1" dirty="0" smtClean="0">
                <a:solidFill>
                  <a:schemeClr val="accent1">
                    <a:lumMod val="50000"/>
                  </a:schemeClr>
                </a:solidFill>
                <a:latin typeface="Candara" pitchFamily="34" charset="0"/>
              </a:rPr>
              <a:t>Repeat his or her name out loud so that you will remember it</a:t>
            </a:r>
          </a:p>
          <a:p>
            <a:pPr algn="ctr">
              <a:buNone/>
            </a:pPr>
            <a:endParaRPr lang="en-US" sz="3200" b="1" i="1" dirty="0" smtClean="0">
              <a:solidFill>
                <a:schemeClr val="accent1">
                  <a:lumMod val="50000"/>
                </a:schemeClr>
              </a:solidFill>
              <a:latin typeface="Candara" pitchFamily="34" charset="0"/>
            </a:endParaRPr>
          </a:p>
          <a:p>
            <a:pPr algn="ctr">
              <a:buFont typeface="Wingdings" pitchFamily="2" charset="2"/>
              <a:buChar char="Ø"/>
            </a:pPr>
            <a:r>
              <a:rPr lang="en-US" sz="2800" b="1" i="1" dirty="0" smtClean="0">
                <a:solidFill>
                  <a:schemeClr val="accent1">
                    <a:lumMod val="50000"/>
                  </a:schemeClr>
                </a:solidFill>
                <a:latin typeface="Candara" pitchFamily="34" charset="0"/>
              </a:rPr>
              <a:t>Once you’re in the room or wherever you are being interviewed…</a:t>
            </a:r>
          </a:p>
          <a:p>
            <a:pPr algn="ctr">
              <a:buFont typeface="Wingdings" pitchFamily="2" charset="2"/>
              <a:buChar char="§"/>
            </a:pPr>
            <a:r>
              <a:rPr lang="en-US" sz="2000" b="1" dirty="0" smtClean="0">
                <a:solidFill>
                  <a:schemeClr val="accent1">
                    <a:lumMod val="50000"/>
                  </a:schemeClr>
                </a:solidFill>
                <a:latin typeface="Candara" pitchFamily="34" charset="0"/>
              </a:rPr>
              <a:t>Take your time to get settled</a:t>
            </a:r>
          </a:p>
          <a:p>
            <a:pPr algn="ctr">
              <a:buFont typeface="Wingdings" pitchFamily="2" charset="2"/>
              <a:buChar char="§"/>
            </a:pPr>
            <a:r>
              <a:rPr lang="en-US" sz="2000" b="1" dirty="0" smtClean="0">
                <a:solidFill>
                  <a:schemeClr val="accent1">
                    <a:lumMod val="50000"/>
                  </a:schemeClr>
                </a:solidFill>
                <a:latin typeface="Candara" pitchFamily="34" charset="0"/>
              </a:rPr>
              <a:t>Don’t allow yourself to feel rushed</a:t>
            </a:r>
          </a:p>
          <a:p>
            <a:pPr algn="ctr">
              <a:buFont typeface="Wingdings" pitchFamily="2" charset="2"/>
              <a:buChar char="§"/>
            </a:pPr>
            <a:r>
              <a:rPr lang="en-US" sz="2000" b="1" dirty="0" smtClean="0">
                <a:solidFill>
                  <a:schemeClr val="accent1">
                    <a:lumMod val="50000"/>
                  </a:schemeClr>
                </a:solidFill>
                <a:latin typeface="Candara" pitchFamily="34" charset="0"/>
              </a:rPr>
              <a:t>Relax and breathe!</a:t>
            </a:r>
          </a:p>
          <a:p>
            <a:pPr algn="ctr">
              <a:buNone/>
            </a:pPr>
            <a:endParaRPr lang="en-US" sz="2000" b="1" i="1" dirty="0" smtClean="0">
              <a:solidFill>
                <a:schemeClr val="accent1">
                  <a:lumMod val="50000"/>
                </a:schemeClr>
              </a:solidFill>
              <a:latin typeface="Candara" pitchFamily="34" charset="0"/>
            </a:endParaRPr>
          </a:p>
          <a:p>
            <a:pPr algn="ctr">
              <a:buFont typeface="Wingdings" pitchFamily="2" charset="2"/>
              <a:buChar char="Ø"/>
            </a:pPr>
            <a:r>
              <a:rPr lang="en-US" sz="2800" b="1" i="1" dirty="0" smtClean="0">
                <a:solidFill>
                  <a:schemeClr val="accent1">
                    <a:lumMod val="50000"/>
                  </a:schemeClr>
                </a:solidFill>
                <a:latin typeface="Candara" pitchFamily="34" charset="0"/>
              </a:rPr>
              <a:t>Answer questions</a:t>
            </a:r>
          </a:p>
          <a:p>
            <a:pPr algn="ctr">
              <a:buFont typeface="Wingdings" pitchFamily="2" charset="2"/>
              <a:buChar char="§"/>
            </a:pPr>
            <a:r>
              <a:rPr lang="en-US" sz="2000" b="1" dirty="0" smtClean="0">
                <a:solidFill>
                  <a:schemeClr val="accent1">
                    <a:lumMod val="50000"/>
                  </a:schemeClr>
                </a:solidFill>
                <a:latin typeface="Candara" pitchFamily="34" charset="0"/>
              </a:rPr>
              <a:t>Slowly and concisely and let your personality shine!</a:t>
            </a:r>
          </a:p>
          <a:p>
            <a:pPr algn="ctr">
              <a:buNone/>
            </a:pPr>
            <a:endParaRPr lang="en-US" sz="2000" b="1" dirty="0" smtClean="0">
              <a:solidFill>
                <a:schemeClr val="accent1">
                  <a:lumMod val="50000"/>
                </a:schemeClr>
              </a:solidFill>
              <a:latin typeface="Candara" pitchFamily="34" charset="0"/>
            </a:endParaRPr>
          </a:p>
          <a:p>
            <a:pPr algn="ctr">
              <a:buFont typeface="Wingdings" pitchFamily="2" charset="2"/>
              <a:buChar char="Ø"/>
            </a:pPr>
            <a:r>
              <a:rPr lang="en-US" sz="2800" b="1" i="1" dirty="0" smtClean="0">
                <a:solidFill>
                  <a:schemeClr val="accent1">
                    <a:lumMod val="50000"/>
                  </a:schemeClr>
                </a:solidFill>
                <a:latin typeface="Candara" pitchFamily="34" charset="0"/>
              </a:rPr>
              <a:t>Be yourself!</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2: The Interview</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152400" y="8382000"/>
            <a:ext cx="457200" cy="486833"/>
          </a:xfrm>
        </p:spPr>
        <p:txBody>
          <a:bodyPr/>
          <a:lstStyle/>
          <a:p>
            <a:fld id="{EA4CBDFB-8A55-455A-B3E0-6E05DAED4A56}" type="slidenum">
              <a:rPr lang="en-US" smtClean="0"/>
              <a:pPr/>
              <a:t>22</a:t>
            </a:fld>
            <a:endParaRPr lang="en-US" dirty="0"/>
          </a:p>
        </p:txBody>
      </p:sp>
    </p:spTree>
    <p:extLst>
      <p:ext uri="{BB962C8B-B14F-4D97-AF65-F5344CB8AC3E}">
        <p14:creationId xmlns:p14="http://schemas.microsoft.com/office/powerpoint/2010/main" val="810818549"/>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At the end of the interview ask:</a:t>
            </a:r>
          </a:p>
          <a:p>
            <a:pPr algn="ctr">
              <a:buNone/>
            </a:pPr>
            <a:r>
              <a:rPr lang="en-US" sz="2000" b="1" dirty="0" smtClean="0">
                <a:solidFill>
                  <a:schemeClr val="accent1">
                    <a:lumMod val="50000"/>
                  </a:schemeClr>
                </a:solidFill>
                <a:latin typeface="Candara" pitchFamily="34" charset="0"/>
              </a:rPr>
              <a:t>“Have I answered all of your questions to your satisfaction?”</a:t>
            </a:r>
          </a:p>
          <a:p>
            <a:pPr algn="ctr">
              <a:buNone/>
            </a:pPr>
            <a:endParaRPr lang="en-US" sz="2000" b="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“What are the next steps? Will I hear from you, or would you like me to contact you? If so, when?”</a:t>
            </a:r>
          </a:p>
          <a:p>
            <a:pPr algn="ctr">
              <a:buNone/>
            </a:pPr>
            <a:endParaRPr lang="en-US" sz="2000" b="1" dirty="0" smtClean="0">
              <a:solidFill>
                <a:schemeClr val="accent1">
                  <a:lumMod val="50000"/>
                </a:schemeClr>
              </a:solidFill>
              <a:latin typeface="Candara" pitchFamily="34" charset="0"/>
            </a:endParaRPr>
          </a:p>
          <a:p>
            <a:pPr algn="ctr">
              <a:buNone/>
            </a:pPr>
            <a:endParaRPr lang="en-US" sz="3200" b="1" i="1" dirty="0" smtClean="0">
              <a:solidFill>
                <a:schemeClr val="accent1">
                  <a:lumMod val="50000"/>
                </a:schemeClr>
              </a:solidFill>
              <a:latin typeface="Candara" pitchFamily="34" charset="0"/>
            </a:endParaRPr>
          </a:p>
          <a:p>
            <a:pPr algn="ctr">
              <a:buFont typeface="Wingdings" pitchFamily="2" charset="2"/>
              <a:buChar char="Ø"/>
            </a:pPr>
            <a:r>
              <a:rPr lang="en-US" sz="2800" b="1" i="1" dirty="0" smtClean="0">
                <a:solidFill>
                  <a:schemeClr val="accent1">
                    <a:lumMod val="50000"/>
                  </a:schemeClr>
                </a:solidFill>
                <a:latin typeface="Candara" pitchFamily="34" charset="0"/>
              </a:rPr>
              <a:t>Before you leave the building:</a:t>
            </a:r>
          </a:p>
          <a:p>
            <a:pPr algn="ctr">
              <a:buNone/>
            </a:pPr>
            <a:r>
              <a:rPr lang="en-US" sz="2000" b="1" dirty="0" smtClean="0">
                <a:solidFill>
                  <a:schemeClr val="accent1">
                    <a:lumMod val="50000"/>
                  </a:schemeClr>
                </a:solidFill>
                <a:latin typeface="Candara" pitchFamily="34" charset="0"/>
              </a:rPr>
              <a:t>Look your interviewer in the eye, offer a firm handshake and thank her for her time.</a:t>
            </a:r>
          </a:p>
          <a:p>
            <a:pPr algn="ctr">
              <a:buNone/>
            </a:pPr>
            <a:endParaRPr lang="en-US" sz="2000" b="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Ask if she has a business card or, if she doesn’t, ask where she can be reached by mail. It will most likely be at the same location where you’ve just been interviewed.</a:t>
            </a:r>
          </a:p>
          <a:p>
            <a:pPr algn="ctr">
              <a:buNone/>
            </a:pPr>
            <a:endParaRPr lang="en-US" sz="3200" b="1" i="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2: The Interview</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152400" y="8382000"/>
            <a:ext cx="457200" cy="486833"/>
          </a:xfrm>
        </p:spPr>
        <p:txBody>
          <a:bodyPr/>
          <a:lstStyle/>
          <a:p>
            <a:fld id="{EA4CBDFB-8A55-455A-B3E0-6E05DAED4A56}" type="slidenum">
              <a:rPr lang="en-US" smtClean="0"/>
              <a:pPr/>
              <a:t>23</a:t>
            </a:fld>
            <a:endParaRPr lang="en-US" dirty="0"/>
          </a:p>
        </p:txBody>
      </p:sp>
    </p:spTree>
    <p:extLst>
      <p:ext uri="{BB962C8B-B14F-4D97-AF65-F5344CB8AC3E}">
        <p14:creationId xmlns:p14="http://schemas.microsoft.com/office/powerpoint/2010/main" val="1993160074"/>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Write a thank you letter, note and/or email. </a:t>
            </a:r>
          </a:p>
          <a:p>
            <a:pPr algn="ctr">
              <a:buNone/>
            </a:pPr>
            <a:r>
              <a:rPr lang="en-US" sz="2800" b="1" i="1" dirty="0" smtClean="0">
                <a:solidFill>
                  <a:schemeClr val="accent1">
                    <a:lumMod val="50000"/>
                  </a:schemeClr>
                </a:solidFill>
                <a:latin typeface="Candara" pitchFamily="34" charset="0"/>
              </a:rPr>
              <a:t>Why?</a:t>
            </a:r>
          </a:p>
          <a:p>
            <a:pPr algn="ctr">
              <a:buNone/>
            </a:pPr>
            <a:endParaRPr lang="en-US" sz="3200" b="1" i="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Because it’s the courteous thing to do.</a:t>
            </a:r>
          </a:p>
          <a:p>
            <a:pPr algn="ctr">
              <a:buFont typeface="Wingdings" pitchFamily="2" charset="2"/>
              <a:buChar char="§"/>
            </a:pPr>
            <a:endParaRPr lang="en-US" sz="2200" b="1" i="1" dirty="0" smtClean="0">
              <a:solidFill>
                <a:schemeClr val="accent1">
                  <a:lumMod val="50000"/>
                </a:schemeClr>
              </a:solidFill>
              <a:latin typeface="Candara" pitchFamily="34" charset="0"/>
            </a:endParaRPr>
          </a:p>
          <a:p>
            <a:pPr algn="ctr">
              <a:buFont typeface="Wingdings" pitchFamily="2" charset="2"/>
              <a:buChar char="§"/>
            </a:pPr>
            <a:r>
              <a:rPr lang="en-US" sz="2200" b="1" dirty="0" smtClean="0">
                <a:solidFill>
                  <a:schemeClr val="accent1">
                    <a:lumMod val="50000"/>
                  </a:schemeClr>
                </a:solidFill>
                <a:latin typeface="Candara" pitchFamily="34" charset="0"/>
              </a:rPr>
              <a:t>Because very few people do it, so it will make you stand out as a candidate.</a:t>
            </a:r>
          </a:p>
          <a:p>
            <a:pPr algn="ctr">
              <a:buFont typeface="Wingdings" pitchFamily="2" charset="2"/>
              <a:buChar char="§"/>
            </a:pPr>
            <a:endParaRPr lang="en-US" sz="2200" b="1" dirty="0" smtClean="0">
              <a:solidFill>
                <a:schemeClr val="accent1">
                  <a:lumMod val="50000"/>
                </a:schemeClr>
              </a:solidFill>
              <a:latin typeface="Candara" pitchFamily="34" charset="0"/>
            </a:endParaRPr>
          </a:p>
          <a:p>
            <a:pPr algn="ctr">
              <a:buNone/>
            </a:pPr>
            <a:endParaRPr lang="en-US" sz="2200" b="1" dirty="0" smtClean="0">
              <a:solidFill>
                <a:schemeClr val="accent1">
                  <a:lumMod val="50000"/>
                </a:schemeClr>
              </a:solidFill>
              <a:latin typeface="Candara" pitchFamily="34" charset="0"/>
            </a:endParaRPr>
          </a:p>
          <a:p>
            <a:pPr algn="ctr">
              <a:buNone/>
            </a:pPr>
            <a:r>
              <a:rPr lang="en-US" sz="2200" b="1" dirty="0" smtClean="0">
                <a:solidFill>
                  <a:schemeClr val="accent1">
                    <a:lumMod val="50000"/>
                  </a:schemeClr>
                </a:solidFill>
                <a:latin typeface="Candara" pitchFamily="34" charset="0"/>
              </a:rPr>
              <a:t>Write within 24 hours of your interview so you will remember what you and your interviewer discussed.</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3: Follow-Up</a:t>
            </a:r>
            <a:r>
              <a:rPr lang="en-US" sz="3200" dirty="0" smtClean="0">
                <a:solidFill>
                  <a:srgbClr val="FF0000"/>
                </a:solidFill>
                <a:latin typeface="Candara" pitchFamily="34" charset="0"/>
              </a:rPr>
              <a:t/>
            </a:r>
            <a:br>
              <a:rPr lang="en-US" sz="3200" dirty="0" smtClean="0">
                <a:solidFill>
                  <a:srgbClr val="FF0000"/>
                </a:solidFill>
                <a:latin typeface="Candara" pitchFamily="34" charset="0"/>
              </a:rPr>
            </a:br>
            <a:endParaRPr lang="en-US" sz="2000" dirty="0">
              <a:solidFill>
                <a:srgbClr val="FF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76200" y="8382000"/>
            <a:ext cx="457200" cy="486833"/>
          </a:xfrm>
        </p:spPr>
        <p:txBody>
          <a:bodyPr/>
          <a:lstStyle/>
          <a:p>
            <a:fld id="{EA4CBDFB-8A55-455A-B3E0-6E05DAED4A56}" type="slidenum">
              <a:rPr lang="en-US" smtClean="0"/>
              <a:pPr/>
              <a:t>24</a:t>
            </a:fld>
            <a:endParaRPr lang="en-US" dirty="0"/>
          </a:p>
        </p:txBody>
      </p:sp>
    </p:spTree>
    <p:extLst>
      <p:ext uri="{BB962C8B-B14F-4D97-AF65-F5344CB8AC3E}">
        <p14:creationId xmlns:p14="http://schemas.microsoft.com/office/powerpoint/2010/main" val="3535766265"/>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fontScale="92500" lnSpcReduction="10000"/>
          </a:bodyPr>
          <a:lstStyle/>
          <a:p>
            <a:pPr algn="ctr">
              <a:buFont typeface="Wingdings" pitchFamily="2" charset="2"/>
              <a:buChar char="Ø"/>
            </a:pPr>
            <a:r>
              <a:rPr lang="en-US" sz="2800" b="1" i="1" dirty="0" smtClean="0">
                <a:solidFill>
                  <a:schemeClr val="accent1">
                    <a:lumMod val="50000"/>
                  </a:schemeClr>
                </a:solidFill>
                <a:latin typeface="Candara" pitchFamily="34" charset="0"/>
              </a:rPr>
              <a:t>If you don’t feel comfortable writing a follow-up thank you note or email…</a:t>
            </a:r>
          </a:p>
          <a:p>
            <a:pPr algn="ctr">
              <a:buNone/>
            </a:pPr>
            <a:endParaRPr lang="en-US" sz="3200" b="1" i="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If writing is not one of your strengths then you should </a:t>
            </a:r>
            <a:r>
              <a:rPr lang="en-US" sz="2000" b="1" i="1" dirty="0" smtClean="0">
                <a:solidFill>
                  <a:schemeClr val="accent1">
                    <a:lumMod val="50000"/>
                  </a:schemeClr>
                </a:solidFill>
                <a:latin typeface="Candara" pitchFamily="34" charset="0"/>
              </a:rPr>
              <a:t>call your interviewer </a:t>
            </a:r>
            <a:r>
              <a:rPr lang="en-US" sz="2000" b="1" dirty="0" smtClean="0">
                <a:solidFill>
                  <a:schemeClr val="accent1">
                    <a:lumMod val="50000"/>
                  </a:schemeClr>
                </a:solidFill>
                <a:latin typeface="Candara" pitchFamily="34" charset="0"/>
              </a:rPr>
              <a:t>the day after your interview to thank her for her time. </a:t>
            </a:r>
          </a:p>
          <a:p>
            <a:pPr algn="ctr">
              <a:buNone/>
            </a:pPr>
            <a:endParaRPr lang="en-US" sz="2000" b="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You might not be able to reach her directly and might have to leave her a message, so be sure to practice leaving the message </a:t>
            </a:r>
            <a:r>
              <a:rPr lang="en-US" sz="2000" b="1" i="1" dirty="0" smtClean="0">
                <a:solidFill>
                  <a:schemeClr val="accent1">
                    <a:lumMod val="50000"/>
                  </a:schemeClr>
                </a:solidFill>
                <a:latin typeface="Candara" pitchFamily="34" charset="0"/>
              </a:rPr>
              <a:t>before</a:t>
            </a:r>
            <a:r>
              <a:rPr lang="en-US" sz="2000" b="1" dirty="0" smtClean="0">
                <a:solidFill>
                  <a:schemeClr val="accent1">
                    <a:lumMod val="50000"/>
                  </a:schemeClr>
                </a:solidFill>
                <a:latin typeface="Candara" pitchFamily="34" charset="0"/>
              </a:rPr>
              <a:t> you make the phone call.  Make your message short, simple, polite and clear about your intentions.</a:t>
            </a:r>
          </a:p>
          <a:p>
            <a:pPr algn="ctr">
              <a:buNone/>
            </a:pPr>
            <a:endParaRPr lang="en-US" sz="2000" b="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“Hello, Ms. Jones. This is Samantha Cruz calling and I wanted to say thank you for interviewing me yesterday for the Hair </a:t>
            </a:r>
            <a:r>
              <a:rPr lang="en-US" sz="2000" b="1" dirty="0">
                <a:solidFill>
                  <a:schemeClr val="accent1">
                    <a:lumMod val="50000"/>
                  </a:schemeClr>
                </a:solidFill>
                <a:latin typeface="Candara" pitchFamily="34" charset="0"/>
              </a:rPr>
              <a:t>S</a:t>
            </a:r>
            <a:r>
              <a:rPr lang="en-US" sz="2000" b="1" dirty="0" smtClean="0">
                <a:solidFill>
                  <a:schemeClr val="accent1">
                    <a:lumMod val="50000"/>
                  </a:schemeClr>
                </a:solidFill>
                <a:latin typeface="Candara" pitchFamily="34" charset="0"/>
              </a:rPr>
              <a:t>tylist position at XYX Salon. I enjoyed meeting you and I am very interested in the position. Again, thank you for your time – and I look forward to hearing from you soon. My phone number is (123) 456-7899.”</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fontScale="90000"/>
          </a:bodyPr>
          <a:lstStyle/>
          <a:p>
            <a:pPr algn="ctr"/>
            <a:r>
              <a:rPr lang="en-US" sz="3600" dirty="0" smtClean="0">
                <a:solidFill>
                  <a:schemeClr val="accent1">
                    <a:lumMod val="50000"/>
                  </a:schemeClr>
                </a:solidFill>
                <a:latin typeface="Candara" pitchFamily="34" charset="0"/>
              </a:rPr>
              <a:t>Stage 3: Follow-Up</a:t>
            </a:r>
            <a:r>
              <a:rPr lang="en-US" sz="3200" dirty="0" smtClean="0">
                <a:solidFill>
                  <a:schemeClr val="accent1">
                    <a:lumMod val="50000"/>
                  </a:schemeClr>
                </a:solidFill>
                <a:latin typeface="Candara" pitchFamily="34" charset="0"/>
              </a:rPr>
              <a:t/>
            </a:r>
            <a:br>
              <a:rPr lang="en-US" sz="3200" dirty="0" smtClean="0">
                <a:solidFill>
                  <a:schemeClr val="accent1">
                    <a:lumMod val="50000"/>
                  </a:schemeClr>
                </a:solidFill>
                <a:latin typeface="Candara" pitchFamily="34" charset="0"/>
              </a:rPr>
            </a:br>
            <a:r>
              <a:rPr lang="en-US" sz="3200" dirty="0" smtClean="0">
                <a:solidFill>
                  <a:schemeClr val="accent1">
                    <a:lumMod val="50000"/>
                  </a:schemeClr>
                </a:solidFill>
                <a:latin typeface="Candara" pitchFamily="34" charset="0"/>
              </a:rPr>
              <a:t> </a:t>
            </a:r>
            <a:r>
              <a:rPr lang="en-US" sz="2200" dirty="0" smtClean="0">
                <a:solidFill>
                  <a:schemeClr val="accent1">
                    <a:lumMod val="50000"/>
                  </a:schemeClr>
                </a:solidFill>
                <a:latin typeface="Candara" pitchFamily="34" charset="0"/>
              </a:rPr>
              <a:t>(continued</a:t>
            </a:r>
            <a:r>
              <a:rPr lang="en-US" sz="2200" dirty="0" smtClean="0">
                <a:latin typeface="Candara" pitchFamily="34" charset="0"/>
              </a:rPr>
              <a:t>) </a:t>
            </a:r>
            <a:r>
              <a:rPr lang="en-US" sz="3200" dirty="0" smtClean="0">
                <a:solidFill>
                  <a:srgbClr val="FF0000"/>
                </a:solidFill>
                <a:latin typeface="Candara" pitchFamily="34" charset="0"/>
              </a:rPr>
              <a:t/>
            </a:r>
            <a:br>
              <a:rPr lang="en-US" sz="3200" dirty="0" smtClean="0">
                <a:solidFill>
                  <a:srgbClr val="FF0000"/>
                </a:solidFill>
                <a:latin typeface="Candara" pitchFamily="34" charset="0"/>
              </a:rPr>
            </a:br>
            <a:endParaRPr lang="en-US" sz="2000" dirty="0">
              <a:solidFill>
                <a:srgbClr val="FF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228600" y="8382000"/>
            <a:ext cx="381000" cy="486833"/>
          </a:xfrm>
        </p:spPr>
        <p:txBody>
          <a:bodyPr/>
          <a:lstStyle/>
          <a:p>
            <a:fld id="{EA4CBDFB-8A55-455A-B3E0-6E05DAED4A56}" type="slidenum">
              <a:rPr lang="en-US" smtClean="0"/>
              <a:pPr/>
              <a:t>25</a:t>
            </a:fld>
            <a:endParaRPr lang="en-US" dirty="0"/>
          </a:p>
        </p:txBody>
      </p:sp>
    </p:spTree>
    <p:extLst>
      <p:ext uri="{BB962C8B-B14F-4D97-AF65-F5344CB8AC3E}">
        <p14:creationId xmlns:p14="http://schemas.microsoft.com/office/powerpoint/2010/main" val="2898763420"/>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2800" b="1" i="1" dirty="0" smtClean="0">
                <a:solidFill>
                  <a:schemeClr val="accent1">
                    <a:lumMod val="50000"/>
                  </a:schemeClr>
                </a:solidFill>
                <a:latin typeface="Candara" pitchFamily="34" charset="0"/>
              </a:rPr>
              <a:t>After you have sent the email and/or letter, or after you have made your thank you phone call… </a:t>
            </a:r>
          </a:p>
          <a:p>
            <a:pPr algn="ctr">
              <a:buNone/>
            </a:pPr>
            <a:endParaRPr lang="en-US" sz="3200" b="1" i="1" dirty="0" smtClean="0">
              <a:solidFill>
                <a:schemeClr val="accent1">
                  <a:lumMod val="50000"/>
                </a:schemeClr>
              </a:solidFill>
              <a:latin typeface="Candara" pitchFamily="34" charset="0"/>
            </a:endParaRPr>
          </a:p>
          <a:p>
            <a:pPr algn="ctr">
              <a:buFont typeface="Wingdings" pitchFamily="2" charset="2"/>
              <a:buChar char="§"/>
            </a:pPr>
            <a:r>
              <a:rPr lang="en-US" sz="2000" b="1" dirty="0" smtClean="0">
                <a:solidFill>
                  <a:schemeClr val="accent1">
                    <a:lumMod val="50000"/>
                  </a:schemeClr>
                </a:solidFill>
                <a:latin typeface="Candara" pitchFamily="34" charset="0"/>
              </a:rPr>
              <a:t>Follow whatever directions your interviewer gave you at the end of the interview.</a:t>
            </a:r>
          </a:p>
          <a:p>
            <a:pPr algn="ctr">
              <a:buFont typeface="Wingdings" pitchFamily="2" charset="2"/>
              <a:buChar char="§"/>
            </a:pPr>
            <a:endParaRPr lang="en-US" sz="2000" b="1" dirty="0" smtClean="0">
              <a:solidFill>
                <a:schemeClr val="accent1">
                  <a:lumMod val="50000"/>
                </a:schemeClr>
              </a:solidFill>
              <a:latin typeface="Candara" pitchFamily="34" charset="0"/>
            </a:endParaRPr>
          </a:p>
          <a:p>
            <a:pPr algn="ctr">
              <a:buFont typeface="Wingdings" pitchFamily="2" charset="2"/>
              <a:buChar char="§"/>
            </a:pPr>
            <a:r>
              <a:rPr lang="en-US" sz="2000" b="1" dirty="0" smtClean="0">
                <a:solidFill>
                  <a:schemeClr val="accent1">
                    <a:lumMod val="50000"/>
                  </a:schemeClr>
                </a:solidFill>
                <a:latin typeface="Candara" pitchFamily="34" charset="0"/>
              </a:rPr>
              <a:t>If you haven’t heard from her after the specified period of time, and if she said it was ok to call her at that point, then call her salon/company/organization and ask to speak with her. </a:t>
            </a:r>
          </a:p>
          <a:p>
            <a:pPr algn="ctr">
              <a:buFont typeface="Wingdings" pitchFamily="2" charset="2"/>
              <a:buChar char="§"/>
            </a:pPr>
            <a:endParaRPr lang="en-US" sz="2000" b="1" dirty="0" smtClean="0">
              <a:solidFill>
                <a:schemeClr val="accent1">
                  <a:lumMod val="50000"/>
                </a:schemeClr>
              </a:solidFill>
              <a:latin typeface="Candara" pitchFamily="34" charset="0"/>
            </a:endParaRPr>
          </a:p>
          <a:p>
            <a:pPr algn="ctr">
              <a:buFont typeface="Wingdings" pitchFamily="2" charset="2"/>
              <a:buChar char="§"/>
            </a:pPr>
            <a:r>
              <a:rPr lang="en-US" sz="2000" b="1" dirty="0" smtClean="0">
                <a:solidFill>
                  <a:schemeClr val="accent1">
                    <a:lumMod val="50000"/>
                  </a:schemeClr>
                </a:solidFill>
                <a:latin typeface="Candara" pitchFamily="34" charset="0"/>
              </a:rPr>
              <a:t>Take a deep breath, relax and remain positive.</a:t>
            </a:r>
          </a:p>
          <a:p>
            <a:pPr algn="ctr">
              <a:buFont typeface="Wingdings" pitchFamily="2" charset="2"/>
              <a:buChar char="§"/>
            </a:pPr>
            <a:endParaRPr lang="en-US" sz="2000" b="1" i="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Good luck!!</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3: Follow-Up</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152400" y="8382000"/>
            <a:ext cx="381000" cy="486833"/>
          </a:xfrm>
        </p:spPr>
        <p:txBody>
          <a:bodyPr/>
          <a:lstStyle/>
          <a:p>
            <a:fld id="{EA4CBDFB-8A55-455A-B3E0-6E05DAED4A56}" type="slidenum">
              <a:rPr lang="en-US" smtClean="0"/>
              <a:pPr/>
              <a:t>26</a:t>
            </a:fld>
            <a:endParaRPr lang="en-US" dirty="0"/>
          </a:p>
        </p:txBody>
      </p:sp>
    </p:spTree>
    <p:extLst>
      <p:ext uri="{BB962C8B-B14F-4D97-AF65-F5344CB8AC3E}">
        <p14:creationId xmlns:p14="http://schemas.microsoft.com/office/powerpoint/2010/main" val="3053428131"/>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buNone/>
            </a:pPr>
            <a:r>
              <a:rPr lang="en-US" sz="2000" b="1" dirty="0" smtClean="0">
                <a:solidFill>
                  <a:schemeClr val="accent1">
                    <a:lumMod val="50000"/>
                  </a:schemeClr>
                </a:solidFill>
                <a:latin typeface="Candara" pitchFamily="34" charset="0"/>
              </a:rPr>
              <a:t>Date</a:t>
            </a:r>
          </a:p>
          <a:p>
            <a:pPr>
              <a:buNone/>
            </a:pPr>
            <a:endParaRPr lang="en-US" sz="2000" b="1" dirty="0" smtClean="0">
              <a:solidFill>
                <a:schemeClr val="accent1">
                  <a:lumMod val="50000"/>
                </a:schemeClr>
              </a:solidFill>
              <a:latin typeface="Candara" pitchFamily="34" charset="0"/>
            </a:endParaRPr>
          </a:p>
          <a:p>
            <a:pPr>
              <a:buNone/>
            </a:pPr>
            <a:r>
              <a:rPr lang="en-US" sz="2000" b="1" dirty="0" smtClean="0">
                <a:solidFill>
                  <a:schemeClr val="accent1">
                    <a:lumMod val="50000"/>
                  </a:schemeClr>
                </a:solidFill>
                <a:latin typeface="Candara" pitchFamily="34" charset="0"/>
              </a:rPr>
              <a:t>Dear Ms. Jones,</a:t>
            </a:r>
          </a:p>
          <a:p>
            <a:pPr>
              <a:buNone/>
            </a:pPr>
            <a:endParaRPr lang="en-US" sz="2000" b="1" dirty="0" smtClean="0">
              <a:solidFill>
                <a:schemeClr val="accent1">
                  <a:lumMod val="50000"/>
                </a:schemeClr>
              </a:solidFill>
              <a:latin typeface="Candara" pitchFamily="34" charset="0"/>
            </a:endParaRPr>
          </a:p>
          <a:p>
            <a:pPr>
              <a:buNone/>
            </a:pPr>
            <a:r>
              <a:rPr lang="en-US" sz="2000" b="1" dirty="0" smtClean="0">
                <a:solidFill>
                  <a:schemeClr val="accent1">
                    <a:lumMod val="50000"/>
                  </a:schemeClr>
                </a:solidFill>
                <a:latin typeface="Candara" pitchFamily="34" charset="0"/>
              </a:rPr>
              <a:t>Thank you for taking the time to meet with me </a:t>
            </a:r>
          </a:p>
          <a:p>
            <a:pPr>
              <a:buNone/>
            </a:pPr>
            <a:r>
              <a:rPr lang="en-US" sz="2000" b="1" dirty="0" smtClean="0">
                <a:solidFill>
                  <a:schemeClr val="accent1">
                    <a:lumMod val="50000"/>
                  </a:schemeClr>
                </a:solidFill>
                <a:latin typeface="Candara" pitchFamily="34" charset="0"/>
              </a:rPr>
              <a:t>today. I  enjoyed hearing about the Hair </a:t>
            </a:r>
            <a:r>
              <a:rPr lang="en-US" sz="2000" b="1" dirty="0">
                <a:solidFill>
                  <a:schemeClr val="accent1">
                    <a:lumMod val="50000"/>
                  </a:schemeClr>
                </a:solidFill>
                <a:latin typeface="Candara" pitchFamily="34" charset="0"/>
              </a:rPr>
              <a:t>S</a:t>
            </a:r>
            <a:r>
              <a:rPr lang="en-US" sz="2000" b="1" dirty="0" smtClean="0">
                <a:solidFill>
                  <a:schemeClr val="accent1">
                    <a:lumMod val="50000"/>
                  </a:schemeClr>
                </a:solidFill>
                <a:latin typeface="Candara" pitchFamily="34" charset="0"/>
              </a:rPr>
              <a:t>tylist</a:t>
            </a:r>
          </a:p>
          <a:p>
            <a:pPr>
              <a:buNone/>
            </a:pPr>
            <a:r>
              <a:rPr lang="en-US" sz="2000" b="1" dirty="0" smtClean="0">
                <a:solidFill>
                  <a:schemeClr val="accent1">
                    <a:lumMod val="50000"/>
                  </a:schemeClr>
                </a:solidFill>
                <a:latin typeface="Candara" pitchFamily="34" charset="0"/>
              </a:rPr>
              <a:t>position at XYZ Salon and would like you to know </a:t>
            </a:r>
          </a:p>
          <a:p>
            <a:pPr>
              <a:buNone/>
            </a:pPr>
            <a:r>
              <a:rPr lang="en-US" sz="2000" b="1" dirty="0" smtClean="0">
                <a:solidFill>
                  <a:schemeClr val="accent1">
                    <a:lumMod val="50000"/>
                  </a:schemeClr>
                </a:solidFill>
                <a:latin typeface="Candara" pitchFamily="34" charset="0"/>
              </a:rPr>
              <a:t>that I am very interested in the job and I welcome the </a:t>
            </a:r>
          </a:p>
          <a:p>
            <a:pPr>
              <a:buNone/>
            </a:pPr>
            <a:r>
              <a:rPr lang="en-US" sz="2000" b="1" dirty="0" smtClean="0">
                <a:solidFill>
                  <a:schemeClr val="accent1">
                    <a:lumMod val="50000"/>
                  </a:schemeClr>
                </a:solidFill>
                <a:latin typeface="Candara" pitchFamily="34" charset="0"/>
              </a:rPr>
              <a:t>opportunity to join your team.</a:t>
            </a:r>
          </a:p>
          <a:p>
            <a:pPr>
              <a:buNone/>
            </a:pPr>
            <a:endParaRPr lang="en-US" sz="2000" b="1" dirty="0" smtClean="0">
              <a:solidFill>
                <a:schemeClr val="accent1">
                  <a:lumMod val="50000"/>
                </a:schemeClr>
              </a:solidFill>
              <a:latin typeface="Candara" pitchFamily="34" charset="0"/>
            </a:endParaRPr>
          </a:p>
          <a:p>
            <a:pPr>
              <a:buNone/>
            </a:pPr>
            <a:r>
              <a:rPr lang="en-US" sz="2000" b="1" dirty="0" smtClean="0">
                <a:solidFill>
                  <a:schemeClr val="accent1">
                    <a:lumMod val="50000"/>
                  </a:schemeClr>
                </a:solidFill>
                <a:latin typeface="Candara" pitchFamily="34" charset="0"/>
              </a:rPr>
              <a:t>I look forward to hearing from you.</a:t>
            </a:r>
          </a:p>
          <a:p>
            <a:pPr>
              <a:buNone/>
            </a:pPr>
            <a:endParaRPr lang="en-US" sz="2000" b="1" dirty="0" smtClean="0">
              <a:solidFill>
                <a:schemeClr val="accent1">
                  <a:lumMod val="50000"/>
                </a:schemeClr>
              </a:solidFill>
              <a:latin typeface="Candara" pitchFamily="34" charset="0"/>
            </a:endParaRPr>
          </a:p>
          <a:p>
            <a:pPr>
              <a:buNone/>
            </a:pPr>
            <a:r>
              <a:rPr lang="en-US" sz="2000" b="1" dirty="0" smtClean="0">
                <a:solidFill>
                  <a:schemeClr val="accent1">
                    <a:lumMod val="50000"/>
                  </a:schemeClr>
                </a:solidFill>
                <a:latin typeface="Candara" pitchFamily="34" charset="0"/>
              </a:rPr>
              <a:t>Sincerely,</a:t>
            </a:r>
          </a:p>
          <a:p>
            <a:pPr>
              <a:buNone/>
            </a:pPr>
            <a:endParaRPr lang="en-US" sz="2000" b="1" dirty="0" smtClean="0">
              <a:solidFill>
                <a:schemeClr val="accent1">
                  <a:lumMod val="50000"/>
                </a:schemeClr>
              </a:solidFill>
              <a:latin typeface="Candara" pitchFamily="34" charset="0"/>
            </a:endParaRPr>
          </a:p>
          <a:p>
            <a:pPr>
              <a:buNone/>
            </a:pPr>
            <a:r>
              <a:rPr lang="en-US" sz="2000" b="1" dirty="0" smtClean="0">
                <a:solidFill>
                  <a:schemeClr val="accent1">
                    <a:lumMod val="50000"/>
                  </a:schemeClr>
                </a:solidFill>
                <a:latin typeface="Candara" pitchFamily="34" charset="0"/>
              </a:rPr>
              <a:t>Samantha Cruz</a:t>
            </a:r>
          </a:p>
          <a:p>
            <a:pPr>
              <a:buNone/>
            </a:pPr>
            <a:r>
              <a:rPr lang="en-US" sz="2000" b="1" dirty="0" smtClean="0">
                <a:solidFill>
                  <a:schemeClr val="accent1">
                    <a:lumMod val="50000"/>
                  </a:schemeClr>
                </a:solidFill>
                <a:latin typeface="Candara" pitchFamily="34" charset="0"/>
              </a:rPr>
              <a:t>Tel: 555-555-5555</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2000" dirty="0" smtClean="0">
                <a:solidFill>
                  <a:schemeClr val="accent1">
                    <a:lumMod val="50000"/>
                  </a:schemeClr>
                </a:solidFill>
                <a:latin typeface="Candara" pitchFamily="34" charset="0"/>
              </a:rPr>
              <a:t>Stage 3: Follow-Up</a:t>
            </a:r>
            <a:br>
              <a:rPr lang="en-US" sz="20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br>
              <a:rPr lang="en-US" sz="20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Sample Thank You Email</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152400" y="8428567"/>
            <a:ext cx="381000" cy="486833"/>
          </a:xfrm>
        </p:spPr>
        <p:txBody>
          <a:bodyPr/>
          <a:lstStyle/>
          <a:p>
            <a:fld id="{EA4CBDFB-8A55-455A-B3E0-6E05DAED4A56}" type="slidenum">
              <a:rPr lang="en-US" smtClean="0"/>
              <a:pPr/>
              <a:t>27</a:t>
            </a:fld>
            <a:endParaRPr lang="en-US" dirty="0"/>
          </a:p>
        </p:txBody>
      </p:sp>
    </p:spTree>
    <p:extLst>
      <p:ext uri="{BB962C8B-B14F-4D97-AF65-F5344CB8AC3E}">
        <p14:creationId xmlns:p14="http://schemas.microsoft.com/office/powerpoint/2010/main" val="170338686"/>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6172200" cy="6409523"/>
          </a:xfrm>
        </p:spPr>
        <p:txBody>
          <a:bodyPr>
            <a:normAutofit fontScale="40000" lnSpcReduction="20000"/>
          </a:bodyPr>
          <a:lstStyle/>
          <a:p>
            <a:pPr algn="ctr">
              <a:buNone/>
            </a:pPr>
            <a:endParaRPr lang="en-US" sz="3200" b="1" i="1" dirty="0" smtClean="0">
              <a:solidFill>
                <a:schemeClr val="accent1">
                  <a:lumMod val="50000"/>
                </a:schemeClr>
              </a:solidFill>
              <a:latin typeface="Candara" pitchFamily="34" charset="0"/>
            </a:endParaRPr>
          </a:p>
          <a:p>
            <a:pPr marL="109728" indent="0">
              <a:buNone/>
            </a:pPr>
            <a:r>
              <a:rPr lang="en-US" sz="2800" b="1" dirty="0">
                <a:solidFill>
                  <a:schemeClr val="accent1">
                    <a:lumMod val="50000"/>
                  </a:schemeClr>
                </a:solidFill>
                <a:latin typeface="Candara"/>
                <a:cs typeface="Candara"/>
              </a:rPr>
              <a:t>Date</a:t>
            </a: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Ms. Erica Jones</a:t>
            </a:r>
          </a:p>
          <a:p>
            <a:pPr marL="109728" indent="0">
              <a:buNone/>
            </a:pPr>
            <a:r>
              <a:rPr lang="en-US" sz="2800" b="1" dirty="0">
                <a:solidFill>
                  <a:schemeClr val="accent1">
                    <a:lumMod val="50000"/>
                  </a:schemeClr>
                </a:solidFill>
                <a:latin typeface="Candara"/>
                <a:cs typeface="Candara"/>
              </a:rPr>
              <a:t>XYZ Salon</a:t>
            </a:r>
          </a:p>
          <a:p>
            <a:pPr marL="109728" indent="0">
              <a:buNone/>
            </a:pPr>
            <a:r>
              <a:rPr lang="en-US" sz="2800" b="1" dirty="0">
                <a:solidFill>
                  <a:schemeClr val="accent1">
                    <a:lumMod val="50000"/>
                  </a:schemeClr>
                </a:solidFill>
                <a:latin typeface="Candara"/>
                <a:cs typeface="Candara"/>
              </a:rPr>
              <a:t>1234 Main Street</a:t>
            </a:r>
          </a:p>
          <a:p>
            <a:pPr marL="109728" indent="0">
              <a:buNone/>
            </a:pPr>
            <a:r>
              <a:rPr lang="en-US" sz="2800" b="1" dirty="0">
                <a:solidFill>
                  <a:schemeClr val="accent1">
                    <a:lumMod val="50000"/>
                  </a:schemeClr>
                </a:solidFill>
                <a:latin typeface="Candara"/>
                <a:cs typeface="Candara"/>
              </a:rPr>
              <a:t>Los Angeles, CA 90032</a:t>
            </a: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RE: </a:t>
            </a:r>
            <a:r>
              <a:rPr lang="en-US" sz="2800" b="1" u="sng" dirty="0">
                <a:solidFill>
                  <a:schemeClr val="accent1">
                    <a:lumMod val="50000"/>
                  </a:schemeClr>
                </a:solidFill>
                <a:latin typeface="Candara"/>
                <a:cs typeface="Candara"/>
              </a:rPr>
              <a:t>Hair Stylist Position</a:t>
            </a:r>
            <a:endParaRPr lang="en-US" sz="2800" b="1" dirty="0">
              <a:solidFill>
                <a:schemeClr val="accent1">
                  <a:lumMod val="50000"/>
                </a:schemeClr>
              </a:solidFill>
              <a:latin typeface="Candara"/>
              <a:cs typeface="Candara"/>
            </a:endParaRP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Dear Ms. Jones,</a:t>
            </a: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Thank you for meeting with me on (fill-in-the-blank-day) to discuss the Hair Stylist position at XYZ Salon. </a:t>
            </a: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After learning more about the position, I am convinced that my background and experience will allow me to do outstanding work for XYZ, and I am also very aware that I will learn a great deal from being a member of the team.</a:t>
            </a: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During the interview you mentioned the job might require that I work on Sundays, and I wanted to confirm with you that I am available to work whenever you might need me.</a:t>
            </a: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Again, I thank you for the opportunity to meet with you, and I look forward to hearing from you in the near future.</a:t>
            </a: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Sincerely,</a:t>
            </a: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 </a:t>
            </a:r>
          </a:p>
          <a:p>
            <a:pPr marL="109728" indent="0">
              <a:buNone/>
            </a:pPr>
            <a:r>
              <a:rPr lang="en-US" sz="2800" b="1" dirty="0">
                <a:solidFill>
                  <a:schemeClr val="accent1">
                    <a:lumMod val="50000"/>
                  </a:schemeClr>
                </a:solidFill>
                <a:latin typeface="Candara"/>
                <a:cs typeface="Candara"/>
              </a:rPr>
              <a:t>Samantha Cruz</a:t>
            </a:r>
          </a:p>
          <a:p>
            <a:pPr marL="109728" indent="0">
              <a:buNone/>
            </a:pPr>
            <a:r>
              <a:rPr lang="en-US" sz="2800" b="1" dirty="0">
                <a:solidFill>
                  <a:schemeClr val="accent1">
                    <a:lumMod val="50000"/>
                  </a:schemeClr>
                </a:solidFill>
                <a:latin typeface="Candara"/>
                <a:cs typeface="Candara"/>
              </a:rPr>
              <a:t>Cell: 555-555-5555</a:t>
            </a:r>
          </a:p>
          <a:p>
            <a:pPr marL="109728" indent="0">
              <a:buNone/>
            </a:pPr>
            <a:r>
              <a:rPr lang="en-US" sz="2800" b="1" dirty="0">
                <a:solidFill>
                  <a:schemeClr val="accent1">
                    <a:lumMod val="50000"/>
                  </a:schemeClr>
                </a:solidFill>
                <a:latin typeface="Candara"/>
                <a:cs typeface="Candara"/>
              </a:rPr>
              <a:t>Email: samantha@emailaddress.com </a:t>
            </a:r>
            <a:endParaRPr lang="en-US" sz="2600" dirty="0" smtClean="0">
              <a:solidFill>
                <a:schemeClr val="accent1">
                  <a:lumMod val="50000"/>
                </a:schemeClr>
              </a:solidFill>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929216"/>
          </a:xfrm>
        </p:spPr>
        <p:txBody>
          <a:bodyPr>
            <a:normAutofit fontScale="90000"/>
          </a:bodyPr>
          <a:lstStyle/>
          <a:p>
            <a:pPr algn="ctr"/>
            <a:r>
              <a:rPr lang="en-US" sz="1800" dirty="0" smtClean="0">
                <a:solidFill>
                  <a:schemeClr val="accent1">
                    <a:lumMod val="50000"/>
                  </a:schemeClr>
                </a:solidFill>
                <a:latin typeface="Candara" pitchFamily="34" charset="0"/>
              </a:rPr>
              <a:t>Stage 3: Follow-Up </a:t>
            </a:r>
            <a:br>
              <a:rPr lang="en-US" sz="1800" dirty="0" smtClean="0">
                <a:solidFill>
                  <a:schemeClr val="accent1">
                    <a:lumMod val="50000"/>
                  </a:schemeClr>
                </a:solidFill>
                <a:latin typeface="Candara" pitchFamily="34" charset="0"/>
              </a:rPr>
            </a:br>
            <a:r>
              <a:rPr lang="en-US" sz="1400" dirty="0" smtClean="0">
                <a:solidFill>
                  <a:schemeClr val="accent1">
                    <a:lumMod val="50000"/>
                  </a:schemeClr>
                </a:solidFill>
                <a:latin typeface="Candara" pitchFamily="34" charset="0"/>
              </a:rPr>
              <a:t>(continued)</a:t>
            </a:r>
            <a:br>
              <a:rPr lang="en-US" sz="1400" dirty="0" smtClean="0">
                <a:solidFill>
                  <a:schemeClr val="accent1">
                    <a:lumMod val="50000"/>
                  </a:schemeClr>
                </a:solidFill>
                <a:latin typeface="Candara" pitchFamily="34" charset="0"/>
              </a:rPr>
            </a:br>
            <a:r>
              <a:rPr lang="en-US" sz="1400" dirty="0" smtClean="0">
                <a:solidFill>
                  <a:schemeClr val="accent1">
                    <a:lumMod val="50000"/>
                  </a:schemeClr>
                </a:solidFill>
                <a:latin typeface="Candara" pitchFamily="34" charset="0"/>
              </a:rPr>
              <a:t/>
            </a:r>
            <a:br>
              <a:rPr lang="en-US" sz="1400" dirty="0" smtClean="0">
                <a:solidFill>
                  <a:schemeClr val="accent1">
                    <a:lumMod val="50000"/>
                  </a:schemeClr>
                </a:solidFill>
                <a:latin typeface="Candara" pitchFamily="34" charset="0"/>
              </a:rPr>
            </a:br>
            <a:r>
              <a:rPr lang="en-US" sz="1800" dirty="0" smtClean="0">
                <a:solidFill>
                  <a:schemeClr val="accent1">
                    <a:lumMod val="50000"/>
                  </a:schemeClr>
                </a:solidFill>
                <a:latin typeface="Candara" pitchFamily="34" charset="0"/>
              </a:rPr>
              <a:t>Sample Thank You Letter</a:t>
            </a:r>
            <a:endParaRPr lang="en-US" sz="18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152400" y="8382000"/>
            <a:ext cx="381000" cy="486833"/>
          </a:xfrm>
        </p:spPr>
        <p:txBody>
          <a:bodyPr/>
          <a:lstStyle/>
          <a:p>
            <a:fld id="{EA4CBDFB-8A55-455A-B3E0-6E05DAED4A56}" type="slidenum">
              <a:rPr lang="en-US" smtClean="0"/>
              <a:pPr/>
              <a:t>28</a:t>
            </a:fld>
            <a:endParaRPr lang="en-US" dirty="0"/>
          </a:p>
        </p:txBody>
      </p:sp>
    </p:spTree>
    <p:extLst>
      <p:ext uri="{BB962C8B-B14F-4D97-AF65-F5344CB8AC3E}">
        <p14:creationId xmlns:p14="http://schemas.microsoft.com/office/powerpoint/2010/main" val="1685353818"/>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6210300" cy="7239000"/>
          </a:xfrm>
        </p:spPr>
        <p:txBody>
          <a:bodyPr>
            <a:noAutofit/>
          </a:bodyPr>
          <a:lstStyle/>
          <a:p>
            <a:pPr marL="109728" indent="0">
              <a:buNone/>
            </a:pPr>
            <a:r>
              <a:rPr lang="en-US" sz="1100" b="1" dirty="0">
                <a:solidFill>
                  <a:srgbClr val="165160"/>
                </a:solidFill>
                <a:latin typeface="Candara"/>
                <a:cs typeface="Candara"/>
              </a:rPr>
              <a:t>Date</a:t>
            </a:r>
          </a:p>
          <a:p>
            <a:pPr marL="109728" indent="0">
              <a:buNone/>
            </a:pPr>
            <a:r>
              <a:rPr lang="en-US" sz="1100" b="1" dirty="0">
                <a:solidFill>
                  <a:srgbClr val="165160"/>
                </a:solidFill>
                <a:latin typeface="Candara"/>
                <a:cs typeface="Candara"/>
              </a:rPr>
              <a:t>[</a:t>
            </a:r>
            <a:r>
              <a:rPr lang="en-US" sz="1100" b="1" i="1" dirty="0">
                <a:solidFill>
                  <a:srgbClr val="165160"/>
                </a:solidFill>
                <a:latin typeface="Candara"/>
                <a:cs typeface="Candara"/>
              </a:rPr>
              <a:t>4 spaces</a:t>
            </a:r>
            <a:r>
              <a:rPr lang="en-US" sz="1100" b="1" dirty="0">
                <a:solidFill>
                  <a:srgbClr val="165160"/>
                </a:solidFill>
                <a:latin typeface="Candara"/>
                <a:cs typeface="Candara"/>
              </a:rPr>
              <a:t>]</a:t>
            </a:r>
          </a:p>
          <a:p>
            <a:pPr marL="109728" indent="0">
              <a:buNone/>
            </a:pPr>
            <a:r>
              <a:rPr lang="en-US" sz="1100" b="1" dirty="0">
                <a:solidFill>
                  <a:srgbClr val="165160"/>
                </a:solidFill>
                <a:latin typeface="Candara"/>
                <a:cs typeface="Candara"/>
              </a:rPr>
              <a:t> </a:t>
            </a:r>
          </a:p>
          <a:p>
            <a:pPr marL="109728" indent="0">
              <a:buNone/>
            </a:pPr>
            <a:r>
              <a:rPr lang="en-US" sz="1100" b="1" dirty="0">
                <a:solidFill>
                  <a:srgbClr val="165160"/>
                </a:solidFill>
                <a:latin typeface="Candara"/>
                <a:cs typeface="Candara"/>
              </a:rPr>
              <a:t> </a:t>
            </a:r>
          </a:p>
          <a:p>
            <a:pPr marL="109728" indent="0">
              <a:buNone/>
            </a:pPr>
            <a:r>
              <a:rPr lang="en-US" sz="1100" b="1" dirty="0" smtClean="0">
                <a:solidFill>
                  <a:srgbClr val="165160"/>
                </a:solidFill>
                <a:latin typeface="Candara"/>
                <a:cs typeface="Candara"/>
              </a:rPr>
              <a:t>Ms. Erica Jones</a:t>
            </a:r>
            <a:endParaRPr lang="en-US" sz="1100" b="1" dirty="0">
              <a:solidFill>
                <a:srgbClr val="165160"/>
              </a:solidFill>
              <a:latin typeface="Candara"/>
              <a:cs typeface="Candara"/>
            </a:endParaRPr>
          </a:p>
          <a:p>
            <a:pPr marL="109728" indent="0">
              <a:buNone/>
            </a:pPr>
            <a:r>
              <a:rPr lang="en-US" sz="1100" b="1" dirty="0">
                <a:solidFill>
                  <a:srgbClr val="165160"/>
                </a:solidFill>
                <a:latin typeface="Candara"/>
                <a:cs typeface="Candara"/>
              </a:rPr>
              <a:t>XYZ </a:t>
            </a:r>
            <a:r>
              <a:rPr lang="en-US" sz="1100" b="1" dirty="0" smtClean="0">
                <a:solidFill>
                  <a:srgbClr val="165160"/>
                </a:solidFill>
                <a:latin typeface="Candara"/>
                <a:cs typeface="Candara"/>
              </a:rPr>
              <a:t>Salon</a:t>
            </a:r>
            <a:endParaRPr lang="en-US" sz="1100" b="1" dirty="0">
              <a:solidFill>
                <a:srgbClr val="165160"/>
              </a:solidFill>
              <a:latin typeface="Candara"/>
              <a:cs typeface="Candara"/>
            </a:endParaRPr>
          </a:p>
          <a:p>
            <a:pPr marL="109728" indent="0">
              <a:buNone/>
            </a:pPr>
            <a:r>
              <a:rPr lang="en-US" sz="1100" b="1" dirty="0">
                <a:solidFill>
                  <a:srgbClr val="165160"/>
                </a:solidFill>
                <a:latin typeface="Candara"/>
                <a:cs typeface="Candara"/>
              </a:rPr>
              <a:t>1234 Main Street</a:t>
            </a:r>
          </a:p>
          <a:p>
            <a:pPr marL="109728" indent="0">
              <a:buNone/>
            </a:pPr>
            <a:r>
              <a:rPr lang="en-US" sz="1100" b="1" dirty="0">
                <a:solidFill>
                  <a:srgbClr val="165160"/>
                </a:solidFill>
                <a:latin typeface="Candara"/>
                <a:cs typeface="Candara"/>
              </a:rPr>
              <a:t>Los Angeles, CA 90032</a:t>
            </a:r>
          </a:p>
          <a:p>
            <a:pPr marL="109728" indent="0">
              <a:buNone/>
            </a:pPr>
            <a:r>
              <a:rPr lang="en-US" sz="1100" b="1" dirty="0">
                <a:solidFill>
                  <a:srgbClr val="165160"/>
                </a:solidFill>
                <a:latin typeface="Candara"/>
                <a:cs typeface="Candara"/>
              </a:rPr>
              <a:t>[</a:t>
            </a:r>
            <a:r>
              <a:rPr lang="en-US" sz="1100" b="1" i="1" dirty="0">
                <a:solidFill>
                  <a:srgbClr val="165160"/>
                </a:solidFill>
                <a:latin typeface="Candara"/>
                <a:cs typeface="Candara"/>
              </a:rPr>
              <a:t>2 spaces</a:t>
            </a:r>
            <a:r>
              <a:rPr lang="en-US" sz="1100" b="1" dirty="0">
                <a:solidFill>
                  <a:srgbClr val="165160"/>
                </a:solidFill>
                <a:latin typeface="Candara"/>
                <a:cs typeface="Candara"/>
              </a:rPr>
              <a:t>]</a:t>
            </a:r>
          </a:p>
          <a:p>
            <a:pPr marL="109728" indent="0">
              <a:buNone/>
            </a:pPr>
            <a:r>
              <a:rPr lang="en-US" sz="1100" b="1" dirty="0">
                <a:solidFill>
                  <a:srgbClr val="165160"/>
                </a:solidFill>
                <a:latin typeface="Candara"/>
                <a:cs typeface="Candara"/>
              </a:rPr>
              <a:t>RE</a:t>
            </a:r>
            <a:r>
              <a:rPr lang="en-US" sz="1100" b="1" dirty="0" smtClean="0">
                <a:solidFill>
                  <a:srgbClr val="165160"/>
                </a:solidFill>
                <a:latin typeface="Candara"/>
                <a:cs typeface="Candara"/>
              </a:rPr>
              <a:t>:  </a:t>
            </a:r>
            <a:r>
              <a:rPr lang="en-US" sz="1100" b="1" u="sng" dirty="0" smtClean="0">
                <a:solidFill>
                  <a:srgbClr val="165160"/>
                </a:solidFill>
                <a:latin typeface="Candara"/>
                <a:cs typeface="Candara"/>
              </a:rPr>
              <a:t>Hair Stylist Position </a:t>
            </a:r>
            <a:endParaRPr lang="en-US" sz="1100" b="1" dirty="0">
              <a:solidFill>
                <a:srgbClr val="165160"/>
              </a:solidFill>
              <a:latin typeface="Candara"/>
              <a:cs typeface="Candara"/>
            </a:endParaRPr>
          </a:p>
          <a:p>
            <a:pPr marL="109728" indent="0">
              <a:buNone/>
            </a:pPr>
            <a:r>
              <a:rPr lang="en-US" sz="1100" b="1" dirty="0">
                <a:solidFill>
                  <a:srgbClr val="165160"/>
                </a:solidFill>
                <a:latin typeface="Candara"/>
                <a:cs typeface="Candara"/>
              </a:rPr>
              <a:t>[</a:t>
            </a:r>
            <a:r>
              <a:rPr lang="en-US" sz="1100" b="1" i="1" dirty="0">
                <a:solidFill>
                  <a:srgbClr val="165160"/>
                </a:solidFill>
                <a:latin typeface="Candara"/>
                <a:cs typeface="Candara"/>
              </a:rPr>
              <a:t>2 spaces</a:t>
            </a:r>
            <a:r>
              <a:rPr lang="en-US" sz="1100" b="1" dirty="0">
                <a:solidFill>
                  <a:srgbClr val="165160"/>
                </a:solidFill>
                <a:latin typeface="Candara"/>
                <a:cs typeface="Candara"/>
              </a:rPr>
              <a:t>]</a:t>
            </a:r>
          </a:p>
          <a:p>
            <a:pPr marL="109728" indent="0">
              <a:buNone/>
            </a:pPr>
            <a:r>
              <a:rPr lang="en-US" sz="1100" b="1" dirty="0">
                <a:solidFill>
                  <a:srgbClr val="165160"/>
                </a:solidFill>
                <a:latin typeface="Candara"/>
                <a:cs typeface="Candara"/>
              </a:rPr>
              <a:t>Dear </a:t>
            </a:r>
            <a:r>
              <a:rPr lang="en-US" sz="1100" b="1" dirty="0" smtClean="0">
                <a:solidFill>
                  <a:srgbClr val="165160"/>
                </a:solidFill>
                <a:latin typeface="Candara"/>
                <a:cs typeface="Candara"/>
              </a:rPr>
              <a:t>Ms. Jones,</a:t>
            </a:r>
            <a:endParaRPr lang="en-US" sz="1100" b="1" dirty="0">
              <a:solidFill>
                <a:srgbClr val="165160"/>
              </a:solidFill>
              <a:latin typeface="Candara"/>
              <a:cs typeface="Candara"/>
            </a:endParaRPr>
          </a:p>
          <a:p>
            <a:pPr marL="109728" indent="0">
              <a:buNone/>
            </a:pPr>
            <a:r>
              <a:rPr lang="en-US" sz="1100" b="1" dirty="0">
                <a:solidFill>
                  <a:srgbClr val="165160"/>
                </a:solidFill>
                <a:latin typeface="Candara"/>
                <a:cs typeface="Candara"/>
              </a:rPr>
              <a:t>[</a:t>
            </a:r>
            <a:r>
              <a:rPr lang="en-US" sz="1100" b="1" i="1" dirty="0">
                <a:solidFill>
                  <a:srgbClr val="165160"/>
                </a:solidFill>
                <a:latin typeface="Candara"/>
                <a:cs typeface="Candara"/>
              </a:rPr>
              <a:t>2 spaces</a:t>
            </a:r>
            <a:r>
              <a:rPr lang="en-US" sz="1100" b="1" dirty="0">
                <a:solidFill>
                  <a:srgbClr val="165160"/>
                </a:solidFill>
                <a:latin typeface="Candara"/>
                <a:cs typeface="Candara"/>
              </a:rPr>
              <a:t>]</a:t>
            </a:r>
          </a:p>
          <a:p>
            <a:pPr marL="109728" indent="0">
              <a:buNone/>
            </a:pPr>
            <a:r>
              <a:rPr lang="en-US" sz="1100" b="1" i="1" dirty="0">
                <a:solidFill>
                  <a:srgbClr val="165160"/>
                </a:solidFill>
                <a:latin typeface="Candara"/>
                <a:cs typeface="Candara"/>
              </a:rPr>
              <a:t>PARAGRAPH 1</a:t>
            </a:r>
            <a:r>
              <a:rPr lang="en-US" sz="1100" b="1" dirty="0">
                <a:solidFill>
                  <a:srgbClr val="165160"/>
                </a:solidFill>
                <a:latin typeface="Candara"/>
                <a:cs typeface="Candara"/>
              </a:rPr>
              <a:t>: Thank him/her/them for taking the time to meet with you to discuss the position on fill-in-the-blank day.</a:t>
            </a:r>
          </a:p>
          <a:p>
            <a:pPr marL="109728" indent="0">
              <a:buNone/>
            </a:pPr>
            <a:r>
              <a:rPr lang="en-US" sz="1100" b="1" dirty="0">
                <a:solidFill>
                  <a:srgbClr val="165160"/>
                </a:solidFill>
                <a:latin typeface="Candara"/>
                <a:cs typeface="Candara"/>
              </a:rPr>
              <a:t>[</a:t>
            </a:r>
            <a:r>
              <a:rPr lang="en-US" sz="1100" b="1" i="1" dirty="0">
                <a:solidFill>
                  <a:srgbClr val="165160"/>
                </a:solidFill>
                <a:latin typeface="Candara"/>
                <a:cs typeface="Candara"/>
              </a:rPr>
              <a:t>2 spaces</a:t>
            </a:r>
            <a:r>
              <a:rPr lang="en-US" sz="1100" b="1" dirty="0">
                <a:solidFill>
                  <a:srgbClr val="165160"/>
                </a:solidFill>
                <a:latin typeface="Candara"/>
                <a:cs typeface="Candara"/>
              </a:rPr>
              <a:t>]</a:t>
            </a:r>
          </a:p>
          <a:p>
            <a:pPr marL="109728" indent="0">
              <a:buNone/>
            </a:pPr>
            <a:r>
              <a:rPr lang="en-US" sz="1100" b="1" i="1" dirty="0">
                <a:solidFill>
                  <a:srgbClr val="165160"/>
                </a:solidFill>
                <a:latin typeface="Candara"/>
                <a:cs typeface="Candara"/>
              </a:rPr>
              <a:t>PARAGRAPH 2</a:t>
            </a:r>
            <a:r>
              <a:rPr lang="en-US" sz="1100" b="1" dirty="0">
                <a:solidFill>
                  <a:srgbClr val="165160"/>
                </a:solidFill>
                <a:latin typeface="Candara"/>
                <a:cs typeface="Candara"/>
              </a:rPr>
              <a:t>: State that after learning more about the position, your background and experience will make you an outstanding candidate for the job.</a:t>
            </a:r>
          </a:p>
          <a:p>
            <a:pPr marL="109728" indent="0">
              <a:buNone/>
            </a:pPr>
            <a:r>
              <a:rPr lang="en-US" sz="1100" b="1" dirty="0">
                <a:solidFill>
                  <a:srgbClr val="165160"/>
                </a:solidFill>
                <a:latin typeface="Candara"/>
                <a:cs typeface="Candara"/>
              </a:rPr>
              <a:t>[</a:t>
            </a:r>
            <a:r>
              <a:rPr lang="en-US" sz="1100" b="1" i="1" dirty="0">
                <a:solidFill>
                  <a:srgbClr val="165160"/>
                </a:solidFill>
                <a:latin typeface="Candara"/>
                <a:cs typeface="Candara"/>
              </a:rPr>
              <a:t>2 spaces</a:t>
            </a:r>
            <a:r>
              <a:rPr lang="en-US" sz="1100" b="1" dirty="0">
                <a:solidFill>
                  <a:srgbClr val="165160"/>
                </a:solidFill>
                <a:latin typeface="Candara"/>
                <a:cs typeface="Candara"/>
              </a:rPr>
              <a:t>]</a:t>
            </a:r>
          </a:p>
          <a:p>
            <a:pPr marL="109728" indent="0">
              <a:buNone/>
            </a:pPr>
            <a:r>
              <a:rPr lang="en-US" sz="1100" b="1" i="1" dirty="0">
                <a:solidFill>
                  <a:srgbClr val="165160"/>
                </a:solidFill>
                <a:latin typeface="Candara"/>
                <a:cs typeface="Candara"/>
              </a:rPr>
              <a:t>PARAGRAPH 3</a:t>
            </a:r>
            <a:r>
              <a:rPr lang="en-US" sz="1100" b="1" dirty="0">
                <a:solidFill>
                  <a:srgbClr val="165160"/>
                </a:solidFill>
                <a:latin typeface="Candara"/>
                <a:cs typeface="Candara"/>
              </a:rPr>
              <a:t>: In this paragraph bring up one or two details that were discussed during the interview, just to show your interviewer(s) that you really are interested in the job, and to remind them that you are the candidate they should hire.</a:t>
            </a:r>
          </a:p>
          <a:p>
            <a:pPr marL="109728" indent="0">
              <a:buNone/>
            </a:pPr>
            <a:r>
              <a:rPr lang="en-US" sz="1100" b="1" dirty="0">
                <a:solidFill>
                  <a:srgbClr val="165160"/>
                </a:solidFill>
                <a:latin typeface="Candara"/>
                <a:cs typeface="Candara"/>
              </a:rPr>
              <a:t>[</a:t>
            </a:r>
            <a:r>
              <a:rPr lang="en-US" sz="1100" b="1" i="1" dirty="0">
                <a:solidFill>
                  <a:srgbClr val="165160"/>
                </a:solidFill>
                <a:latin typeface="Candara"/>
                <a:cs typeface="Candara"/>
              </a:rPr>
              <a:t>2 spaces</a:t>
            </a:r>
            <a:r>
              <a:rPr lang="en-US" sz="1100" b="1" dirty="0">
                <a:solidFill>
                  <a:srgbClr val="165160"/>
                </a:solidFill>
                <a:latin typeface="Candara"/>
                <a:cs typeface="Candara"/>
              </a:rPr>
              <a:t>]</a:t>
            </a:r>
          </a:p>
          <a:p>
            <a:pPr marL="109728" indent="0">
              <a:buNone/>
            </a:pPr>
            <a:r>
              <a:rPr lang="en-US" sz="1100" b="1" i="1" dirty="0">
                <a:solidFill>
                  <a:srgbClr val="165160"/>
                </a:solidFill>
                <a:latin typeface="Candara"/>
                <a:cs typeface="Candara"/>
              </a:rPr>
              <a:t>PARAGRAPH 4</a:t>
            </a:r>
            <a:r>
              <a:rPr lang="en-US" sz="1100" b="1" dirty="0">
                <a:solidFill>
                  <a:srgbClr val="165160"/>
                </a:solidFill>
                <a:latin typeface="Candara"/>
                <a:cs typeface="Candara"/>
              </a:rPr>
              <a:t>: Repeat that you appreciate their taking the time to have met with you, and state that you’re looking </a:t>
            </a:r>
            <a:r>
              <a:rPr lang="en-US" sz="1100" b="1" dirty="0" smtClean="0">
                <a:solidFill>
                  <a:srgbClr val="165160"/>
                </a:solidFill>
                <a:latin typeface="Candara"/>
                <a:cs typeface="Candara"/>
              </a:rPr>
              <a:t>forward </a:t>
            </a:r>
            <a:r>
              <a:rPr lang="en-US" sz="1100" b="1" dirty="0">
                <a:solidFill>
                  <a:srgbClr val="165160"/>
                </a:solidFill>
                <a:latin typeface="Candara"/>
                <a:cs typeface="Candara"/>
              </a:rPr>
              <a:t>to hearing from them soon.</a:t>
            </a:r>
          </a:p>
          <a:p>
            <a:pPr marL="109728" indent="0">
              <a:buNone/>
            </a:pPr>
            <a:r>
              <a:rPr lang="en-US" sz="1100" b="1" dirty="0">
                <a:solidFill>
                  <a:srgbClr val="165160"/>
                </a:solidFill>
                <a:latin typeface="Candara"/>
                <a:cs typeface="Candara"/>
              </a:rPr>
              <a:t>[</a:t>
            </a:r>
            <a:r>
              <a:rPr lang="en-US" sz="1100" b="1" i="1" dirty="0">
                <a:solidFill>
                  <a:srgbClr val="165160"/>
                </a:solidFill>
                <a:latin typeface="Candara"/>
                <a:cs typeface="Candara"/>
              </a:rPr>
              <a:t>2 spaces</a:t>
            </a:r>
            <a:r>
              <a:rPr lang="en-US" sz="1100" b="1" dirty="0">
                <a:solidFill>
                  <a:srgbClr val="165160"/>
                </a:solidFill>
                <a:latin typeface="Candara"/>
                <a:cs typeface="Candara"/>
              </a:rPr>
              <a:t>]</a:t>
            </a:r>
          </a:p>
          <a:p>
            <a:pPr marL="109728" indent="0">
              <a:buNone/>
            </a:pPr>
            <a:r>
              <a:rPr lang="en-US" sz="1100" b="1" dirty="0">
                <a:solidFill>
                  <a:srgbClr val="165160"/>
                </a:solidFill>
                <a:latin typeface="Candara"/>
                <a:cs typeface="Candara"/>
              </a:rPr>
              <a:t>Sincerely,</a:t>
            </a:r>
          </a:p>
          <a:p>
            <a:pPr marL="109728" indent="0">
              <a:buNone/>
            </a:pPr>
            <a:r>
              <a:rPr lang="en-US" sz="1100" b="1" dirty="0">
                <a:solidFill>
                  <a:srgbClr val="165160"/>
                </a:solidFill>
                <a:latin typeface="Candara"/>
                <a:cs typeface="Candara"/>
              </a:rPr>
              <a:t>[</a:t>
            </a:r>
            <a:r>
              <a:rPr lang="en-US" sz="1100" b="1" i="1" dirty="0">
                <a:solidFill>
                  <a:srgbClr val="165160"/>
                </a:solidFill>
                <a:latin typeface="Candara"/>
                <a:cs typeface="Candara"/>
              </a:rPr>
              <a:t>4 spaces</a:t>
            </a:r>
            <a:r>
              <a:rPr lang="en-US" sz="1100" b="1" dirty="0">
                <a:solidFill>
                  <a:srgbClr val="165160"/>
                </a:solidFill>
                <a:latin typeface="Candara"/>
                <a:cs typeface="Candara"/>
              </a:rPr>
              <a:t>]</a:t>
            </a:r>
          </a:p>
          <a:p>
            <a:pPr marL="109728" indent="0">
              <a:buNone/>
            </a:pPr>
            <a:r>
              <a:rPr lang="en-US" sz="1100" b="1" dirty="0">
                <a:solidFill>
                  <a:srgbClr val="165160"/>
                </a:solidFill>
                <a:latin typeface="Candara"/>
                <a:cs typeface="Candara"/>
              </a:rPr>
              <a:t> </a:t>
            </a:r>
          </a:p>
          <a:p>
            <a:pPr marL="109728" indent="0">
              <a:buNone/>
            </a:pPr>
            <a:r>
              <a:rPr lang="en-US" sz="1100" b="1" dirty="0" smtClean="0">
                <a:solidFill>
                  <a:srgbClr val="165160"/>
                </a:solidFill>
                <a:latin typeface="Candara"/>
                <a:cs typeface="Candara"/>
              </a:rPr>
              <a:t>Samantha </a:t>
            </a:r>
            <a:r>
              <a:rPr lang="en-US" sz="1100" b="1" dirty="0">
                <a:solidFill>
                  <a:srgbClr val="165160"/>
                </a:solidFill>
                <a:latin typeface="Candara"/>
                <a:cs typeface="Candara"/>
              </a:rPr>
              <a:t>Cruz</a:t>
            </a:r>
          </a:p>
          <a:p>
            <a:pPr marL="109728" indent="0">
              <a:buNone/>
            </a:pPr>
            <a:r>
              <a:rPr lang="en-US" sz="1100" b="1" dirty="0">
                <a:solidFill>
                  <a:srgbClr val="165160"/>
                </a:solidFill>
                <a:latin typeface="Candara"/>
                <a:cs typeface="Candara"/>
              </a:rPr>
              <a:t>Cell: 555-555-5555</a:t>
            </a:r>
          </a:p>
          <a:p>
            <a:pPr marL="109728" indent="0">
              <a:buNone/>
            </a:pPr>
            <a:r>
              <a:rPr lang="en-US" sz="1100" b="1" dirty="0">
                <a:solidFill>
                  <a:srgbClr val="165160"/>
                </a:solidFill>
                <a:latin typeface="Candara"/>
                <a:cs typeface="Candara"/>
              </a:rPr>
              <a:t>Email: </a:t>
            </a:r>
            <a:r>
              <a:rPr lang="en-US" sz="1100" b="1" dirty="0" smtClean="0">
                <a:solidFill>
                  <a:srgbClr val="165160"/>
                </a:solidFill>
                <a:latin typeface="Candara"/>
                <a:cs typeface="Candara"/>
              </a:rPr>
              <a:t>samantha@</a:t>
            </a:r>
            <a:r>
              <a:rPr lang="en-US" sz="1100" b="1" dirty="0">
                <a:solidFill>
                  <a:srgbClr val="165160"/>
                </a:solidFill>
                <a:latin typeface="Candara"/>
                <a:cs typeface="Candara"/>
              </a:rPr>
              <a:t>emailaddress.com </a:t>
            </a:r>
            <a:endParaRPr lang="en-US" sz="1100" b="1" dirty="0">
              <a:solidFill>
                <a:srgbClr val="165160"/>
              </a:solidFill>
            </a:endParaRPr>
          </a:p>
        </p:txBody>
      </p:sp>
      <p:sp>
        <p:nvSpPr>
          <p:cNvPr id="4" name="Title 3"/>
          <p:cNvSpPr>
            <a:spLocks noGrp="1"/>
          </p:cNvSpPr>
          <p:nvPr>
            <p:ph type="title"/>
          </p:nvPr>
        </p:nvSpPr>
        <p:spPr>
          <a:xfrm>
            <a:off x="342900" y="457200"/>
            <a:ext cx="6172200" cy="533400"/>
          </a:xfrm>
        </p:spPr>
        <p:txBody>
          <a:bodyPr>
            <a:noAutofit/>
          </a:bodyPr>
          <a:lstStyle/>
          <a:p>
            <a:pPr algn="ctr"/>
            <a:r>
              <a:rPr lang="en-US" sz="2400" dirty="0" smtClean="0">
                <a:latin typeface="Candara"/>
                <a:cs typeface="Candara"/>
              </a:rPr>
              <a:t/>
            </a:r>
            <a:br>
              <a:rPr lang="en-US" sz="2400" dirty="0" smtClean="0">
                <a:latin typeface="Candara"/>
                <a:cs typeface="Candara"/>
              </a:rPr>
            </a:br>
            <a:r>
              <a:rPr lang="en-US" sz="2400" dirty="0" smtClean="0">
                <a:solidFill>
                  <a:srgbClr val="165160"/>
                </a:solidFill>
                <a:latin typeface="Candara"/>
                <a:cs typeface="Candara"/>
              </a:rPr>
              <a:t>Suggested template for your thank you letter</a:t>
            </a:r>
            <a:br>
              <a:rPr lang="en-US" sz="2400" dirty="0" smtClean="0">
                <a:solidFill>
                  <a:srgbClr val="165160"/>
                </a:solidFill>
                <a:latin typeface="Candara"/>
                <a:cs typeface="Candara"/>
              </a:rPr>
            </a:br>
            <a:endParaRPr lang="en-US" sz="2400" dirty="0">
              <a:solidFill>
                <a:srgbClr val="165160"/>
              </a:solidFill>
              <a:latin typeface="Candara"/>
              <a:cs typeface="Candara"/>
            </a:endParaRPr>
          </a:p>
        </p:txBody>
      </p:sp>
      <p:pic>
        <p:nvPicPr>
          <p:cNvPr id="5" name="Picture 4" descr="BPC Logotype_CC_Final.png"/>
          <p:cNvPicPr/>
          <p:nvPr/>
        </p:nvPicPr>
        <p:blipFill>
          <a:blip r:embed="rId3" cstate="print"/>
          <a:stretch>
            <a:fillRect/>
          </a:stretch>
        </p:blipFill>
        <p:spPr>
          <a:xfrm>
            <a:off x="6057900" y="8128000"/>
            <a:ext cx="527157" cy="558800"/>
          </a:xfrm>
          <a:prstGeom prst="rect">
            <a:avLst/>
          </a:prstGeom>
        </p:spPr>
      </p:pic>
      <p:sp>
        <p:nvSpPr>
          <p:cNvPr id="6" name="TextBox 5"/>
          <p:cNvSpPr txBox="1"/>
          <p:nvPr/>
        </p:nvSpPr>
        <p:spPr>
          <a:xfrm>
            <a:off x="228600" y="8669179"/>
            <a:ext cx="381001" cy="246221"/>
          </a:xfrm>
          <a:prstGeom prst="rect">
            <a:avLst/>
          </a:prstGeom>
          <a:noFill/>
        </p:spPr>
        <p:txBody>
          <a:bodyPr wrap="square" rtlCol="0">
            <a:spAutoFit/>
          </a:bodyPr>
          <a:lstStyle/>
          <a:p>
            <a:r>
              <a:rPr lang="en-US" sz="1000" dirty="0" smtClean="0"/>
              <a:t>29</a:t>
            </a:r>
            <a:endParaRPr lang="en-US" sz="1000" dirty="0"/>
          </a:p>
        </p:txBody>
      </p:sp>
    </p:spTree>
    <p:extLst>
      <p:ext uri="{BB962C8B-B14F-4D97-AF65-F5344CB8AC3E}">
        <p14:creationId xmlns:p14="http://schemas.microsoft.com/office/powerpoint/2010/main" val="1124361577"/>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solidFill>
                  <a:schemeClr val="accent1">
                    <a:lumMod val="50000"/>
                  </a:schemeClr>
                </a:solidFill>
                <a:latin typeface="Candara" pitchFamily="34" charset="0"/>
              </a:rPr>
              <a:t>The plan has 5 steps:</a:t>
            </a:r>
            <a:endParaRPr lang="en-US" sz="32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6000750" y="7924800"/>
            <a:ext cx="571500" cy="457200"/>
          </a:xfrm>
          <a:prstGeom prst="rect">
            <a:avLst/>
          </a:prstGeom>
        </p:spPr>
      </p:pic>
      <p:sp>
        <p:nvSpPr>
          <p:cNvPr id="9" name="Slide Number Placeholder 8"/>
          <p:cNvSpPr>
            <a:spLocks noGrp="1"/>
          </p:cNvSpPr>
          <p:nvPr>
            <p:ph type="sldNum" sz="quarter" idx="12"/>
          </p:nvPr>
        </p:nvSpPr>
        <p:spPr>
          <a:xfrm>
            <a:off x="228600" y="8458200"/>
            <a:ext cx="304800" cy="486833"/>
          </a:xfrm>
        </p:spPr>
        <p:txBody>
          <a:bodyPr/>
          <a:lstStyle/>
          <a:p>
            <a:fld id="{EA4CBDFB-8A55-455A-B3E0-6E05DAED4A56}" type="slidenum">
              <a:rPr lang="en-US" smtClean="0"/>
              <a:pPr/>
              <a:t>3</a:t>
            </a:fld>
            <a:endParaRPr lang="en-US" dirty="0"/>
          </a:p>
        </p:txBody>
      </p:sp>
      <p:sp>
        <p:nvSpPr>
          <p:cNvPr id="2" name="Content Placeholder 1"/>
          <p:cNvSpPr>
            <a:spLocks noGrp="1"/>
          </p:cNvSpPr>
          <p:nvPr>
            <p:ph idx="1"/>
          </p:nvPr>
        </p:nvSpPr>
        <p:spPr/>
        <p:txBody>
          <a:bodyPr/>
          <a:lstStyle/>
          <a:p>
            <a:pPr marL="109728" indent="0">
              <a:buNone/>
            </a:pPr>
            <a:r>
              <a:rPr lang="en-US" b="1" dirty="0" smtClean="0">
                <a:solidFill>
                  <a:schemeClr val="accent1">
                    <a:lumMod val="50000"/>
                  </a:schemeClr>
                </a:solidFill>
                <a:latin typeface="Candara"/>
                <a:cs typeface="Candara"/>
              </a:rPr>
              <a:t>1. 	Establish your goals</a:t>
            </a:r>
          </a:p>
          <a:p>
            <a:endParaRPr lang="en-US" b="1" dirty="0" smtClean="0">
              <a:solidFill>
                <a:schemeClr val="accent1">
                  <a:lumMod val="50000"/>
                </a:schemeClr>
              </a:solidFill>
              <a:latin typeface="Candara"/>
              <a:cs typeface="Candara"/>
            </a:endParaRPr>
          </a:p>
          <a:p>
            <a:pPr marL="109728" indent="0">
              <a:buNone/>
            </a:pPr>
            <a:r>
              <a:rPr lang="en-US" b="1" dirty="0" smtClean="0">
                <a:solidFill>
                  <a:schemeClr val="accent1">
                    <a:lumMod val="50000"/>
                  </a:schemeClr>
                </a:solidFill>
                <a:latin typeface="Candara"/>
                <a:cs typeface="Candara"/>
              </a:rPr>
              <a:t>2. 	Develop an elevator pitch</a:t>
            </a:r>
          </a:p>
          <a:p>
            <a:endParaRPr lang="en-US" b="1" dirty="0" smtClean="0">
              <a:solidFill>
                <a:schemeClr val="accent1">
                  <a:lumMod val="50000"/>
                </a:schemeClr>
              </a:solidFill>
              <a:latin typeface="Candara"/>
              <a:cs typeface="Candara"/>
            </a:endParaRPr>
          </a:p>
          <a:p>
            <a:pPr marL="109728" indent="0">
              <a:buNone/>
            </a:pPr>
            <a:r>
              <a:rPr lang="en-US" b="1" dirty="0" smtClean="0">
                <a:solidFill>
                  <a:schemeClr val="accent1">
                    <a:lumMod val="50000"/>
                  </a:schemeClr>
                </a:solidFill>
                <a:latin typeface="Candara"/>
                <a:cs typeface="Candara"/>
              </a:rPr>
              <a:t>3. 	Network</a:t>
            </a:r>
          </a:p>
          <a:p>
            <a:pPr marL="109728" indent="0">
              <a:buNone/>
            </a:pPr>
            <a:endParaRPr lang="en-US" b="1" dirty="0" smtClean="0">
              <a:solidFill>
                <a:schemeClr val="accent1">
                  <a:lumMod val="50000"/>
                </a:schemeClr>
              </a:solidFill>
              <a:latin typeface="Candara"/>
              <a:cs typeface="Candara"/>
            </a:endParaRPr>
          </a:p>
          <a:p>
            <a:pPr marL="109728" indent="0">
              <a:buNone/>
            </a:pPr>
            <a:r>
              <a:rPr lang="en-US" b="1" dirty="0" smtClean="0">
                <a:solidFill>
                  <a:schemeClr val="accent1">
                    <a:lumMod val="50000"/>
                  </a:schemeClr>
                </a:solidFill>
                <a:latin typeface="Candara"/>
                <a:cs typeface="Candara"/>
              </a:rPr>
              <a:t>4. 	Set up informational</a:t>
            </a:r>
          </a:p>
          <a:p>
            <a:pPr marL="109728" indent="0">
              <a:buNone/>
            </a:pPr>
            <a:r>
              <a:rPr lang="en-US" b="1" dirty="0" smtClean="0">
                <a:solidFill>
                  <a:schemeClr val="accent1">
                    <a:lumMod val="50000"/>
                  </a:schemeClr>
                </a:solidFill>
                <a:latin typeface="Candara"/>
                <a:cs typeface="Candara"/>
              </a:rPr>
              <a:t> 	interviews</a:t>
            </a:r>
          </a:p>
          <a:p>
            <a:pPr marL="109728" indent="0">
              <a:buNone/>
            </a:pPr>
            <a:endParaRPr lang="en-US" b="1" dirty="0" smtClean="0">
              <a:solidFill>
                <a:schemeClr val="accent1">
                  <a:lumMod val="50000"/>
                </a:schemeClr>
              </a:solidFill>
              <a:latin typeface="Candara"/>
              <a:cs typeface="Candara"/>
            </a:endParaRPr>
          </a:p>
          <a:p>
            <a:pPr marL="109728" indent="0">
              <a:buNone/>
            </a:pPr>
            <a:r>
              <a:rPr lang="en-US" b="1" dirty="0" smtClean="0">
                <a:solidFill>
                  <a:schemeClr val="accent1">
                    <a:lumMod val="50000"/>
                  </a:schemeClr>
                </a:solidFill>
                <a:latin typeface="Candara"/>
                <a:cs typeface="Candara"/>
              </a:rPr>
              <a:t>5.</a:t>
            </a:r>
            <a:r>
              <a:rPr lang="en-US" b="1" dirty="0">
                <a:solidFill>
                  <a:schemeClr val="accent1">
                    <a:lumMod val="50000"/>
                  </a:schemeClr>
                </a:solidFill>
                <a:latin typeface="Candara"/>
                <a:cs typeface="Candara"/>
              </a:rPr>
              <a:t>	</a:t>
            </a:r>
            <a:r>
              <a:rPr lang="en-US" b="1" dirty="0" smtClean="0">
                <a:solidFill>
                  <a:schemeClr val="accent1">
                    <a:lumMod val="50000"/>
                  </a:schemeClr>
                </a:solidFill>
                <a:latin typeface="Candara"/>
                <a:cs typeface="Candara"/>
              </a:rPr>
              <a:t>Follow the Interview Process</a:t>
            </a:r>
            <a:endParaRPr lang="en-US" b="1" dirty="0">
              <a:solidFill>
                <a:schemeClr val="accent1">
                  <a:lumMod val="50000"/>
                </a:schemeClr>
              </a:solidFill>
              <a:latin typeface="Candara"/>
              <a:cs typeface="Candara"/>
            </a:endParaRPr>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6134100" cy="7391400"/>
          </a:xfrm>
        </p:spPr>
        <p:txBody>
          <a:bodyPr>
            <a:noAutofit/>
          </a:bodyPr>
          <a:lstStyle/>
          <a:p>
            <a:pPr marL="109728" indent="0">
              <a:buNone/>
            </a:pPr>
            <a:r>
              <a:rPr lang="en-US" sz="1100" b="1" dirty="0" smtClean="0">
                <a:solidFill>
                  <a:srgbClr val="165160"/>
                </a:solidFill>
                <a:latin typeface="Candara"/>
                <a:cs typeface="Candara"/>
              </a:rPr>
              <a:t>Date</a:t>
            </a:r>
            <a:endParaRPr lang="en-US" sz="1100" b="1" dirty="0">
              <a:solidFill>
                <a:srgbClr val="165160"/>
              </a:solidFill>
              <a:latin typeface="Candara"/>
              <a:cs typeface="Candara"/>
            </a:endParaRPr>
          </a:p>
          <a:p>
            <a:pPr marL="109728" indent="0">
              <a:buNone/>
            </a:pPr>
            <a:r>
              <a:rPr lang="en-US" sz="1100" b="1" dirty="0">
                <a:solidFill>
                  <a:srgbClr val="165160"/>
                </a:solidFill>
                <a:latin typeface="Candara"/>
                <a:cs typeface="Candara"/>
              </a:rPr>
              <a:t> </a:t>
            </a:r>
          </a:p>
          <a:p>
            <a:pPr marL="109728" indent="0">
              <a:buNone/>
            </a:pPr>
            <a:r>
              <a:rPr lang="en-US" sz="1100" b="1" dirty="0" smtClean="0">
                <a:solidFill>
                  <a:srgbClr val="165160"/>
                </a:solidFill>
                <a:latin typeface="Candara"/>
                <a:cs typeface="Candara"/>
              </a:rPr>
              <a:t>Ms. Erica Jones</a:t>
            </a:r>
            <a:endParaRPr lang="en-US" sz="1100" b="1" dirty="0">
              <a:solidFill>
                <a:srgbClr val="165160"/>
              </a:solidFill>
              <a:latin typeface="Candara"/>
              <a:cs typeface="Candara"/>
            </a:endParaRPr>
          </a:p>
          <a:p>
            <a:pPr marL="109728" indent="0">
              <a:buNone/>
            </a:pPr>
            <a:r>
              <a:rPr lang="en-US" sz="1100" b="1" dirty="0">
                <a:solidFill>
                  <a:srgbClr val="165160"/>
                </a:solidFill>
                <a:latin typeface="Candara"/>
                <a:cs typeface="Candara"/>
              </a:rPr>
              <a:t>XYZ </a:t>
            </a:r>
            <a:r>
              <a:rPr lang="en-US" sz="1100" b="1" dirty="0" smtClean="0">
                <a:solidFill>
                  <a:srgbClr val="165160"/>
                </a:solidFill>
                <a:latin typeface="Candara"/>
                <a:cs typeface="Candara"/>
              </a:rPr>
              <a:t>Salon</a:t>
            </a:r>
            <a:endParaRPr lang="en-US" sz="1100" b="1" dirty="0">
              <a:solidFill>
                <a:srgbClr val="165160"/>
              </a:solidFill>
              <a:latin typeface="Candara"/>
              <a:cs typeface="Candara"/>
            </a:endParaRPr>
          </a:p>
          <a:p>
            <a:pPr marL="109728" indent="0">
              <a:buNone/>
            </a:pPr>
            <a:r>
              <a:rPr lang="en-US" sz="1100" b="1" dirty="0">
                <a:solidFill>
                  <a:srgbClr val="165160"/>
                </a:solidFill>
                <a:latin typeface="Candara"/>
                <a:cs typeface="Candara"/>
              </a:rPr>
              <a:t>1234 Main Street</a:t>
            </a:r>
          </a:p>
          <a:p>
            <a:pPr marL="109728" indent="0">
              <a:buNone/>
            </a:pPr>
            <a:r>
              <a:rPr lang="en-US" sz="1100" b="1" dirty="0">
                <a:solidFill>
                  <a:srgbClr val="165160"/>
                </a:solidFill>
                <a:latin typeface="Candara"/>
                <a:cs typeface="Candara"/>
              </a:rPr>
              <a:t>Los Angeles, CA 90032</a:t>
            </a:r>
          </a:p>
          <a:p>
            <a:pPr marL="109728" indent="0">
              <a:buNone/>
            </a:pPr>
            <a:endParaRPr lang="en-US" sz="1100" b="1" dirty="0">
              <a:solidFill>
                <a:srgbClr val="165160"/>
              </a:solidFill>
              <a:latin typeface="Candara"/>
              <a:cs typeface="Candara"/>
            </a:endParaRPr>
          </a:p>
          <a:p>
            <a:pPr marL="109728" indent="0">
              <a:buNone/>
            </a:pPr>
            <a:r>
              <a:rPr lang="en-US" sz="1100" b="1" dirty="0" smtClean="0">
                <a:solidFill>
                  <a:srgbClr val="165160"/>
                </a:solidFill>
                <a:latin typeface="Candara"/>
                <a:cs typeface="Candara"/>
              </a:rPr>
              <a:t>RE</a:t>
            </a:r>
            <a:r>
              <a:rPr lang="en-US" sz="1100" b="1" dirty="0">
                <a:solidFill>
                  <a:srgbClr val="165160"/>
                </a:solidFill>
                <a:latin typeface="Candara"/>
                <a:cs typeface="Candara"/>
              </a:rPr>
              <a:t>: </a:t>
            </a:r>
            <a:r>
              <a:rPr lang="en-US" sz="1100" b="1" u="sng" dirty="0" smtClean="0">
                <a:solidFill>
                  <a:srgbClr val="165160"/>
                </a:solidFill>
                <a:latin typeface="Candara"/>
                <a:cs typeface="Candara"/>
              </a:rPr>
              <a:t>Hair Stylist Position</a:t>
            </a:r>
            <a:endParaRPr lang="en-US" sz="1100" b="1" dirty="0">
              <a:solidFill>
                <a:srgbClr val="165160"/>
              </a:solidFill>
              <a:latin typeface="Candara"/>
              <a:cs typeface="Candara"/>
            </a:endParaRPr>
          </a:p>
          <a:p>
            <a:pPr marL="109728" indent="0">
              <a:buNone/>
            </a:pPr>
            <a:r>
              <a:rPr lang="en-US" sz="1100" b="1" dirty="0">
                <a:solidFill>
                  <a:srgbClr val="165160"/>
                </a:solidFill>
                <a:latin typeface="Candara"/>
                <a:cs typeface="Candara"/>
              </a:rPr>
              <a:t> </a:t>
            </a:r>
          </a:p>
          <a:p>
            <a:pPr marL="109728" indent="0">
              <a:buNone/>
            </a:pPr>
            <a:r>
              <a:rPr lang="en-US" sz="1100" b="1" dirty="0">
                <a:solidFill>
                  <a:srgbClr val="165160"/>
                </a:solidFill>
                <a:latin typeface="Candara"/>
                <a:cs typeface="Candara"/>
              </a:rPr>
              <a:t>Dear </a:t>
            </a:r>
            <a:r>
              <a:rPr lang="en-US" sz="1100" b="1" dirty="0" smtClean="0">
                <a:solidFill>
                  <a:srgbClr val="165160"/>
                </a:solidFill>
                <a:latin typeface="Candara"/>
                <a:cs typeface="Candara"/>
              </a:rPr>
              <a:t>Ms. Jones,</a:t>
            </a:r>
            <a:endParaRPr lang="en-US" sz="1100" b="1" dirty="0">
              <a:solidFill>
                <a:srgbClr val="165160"/>
              </a:solidFill>
              <a:latin typeface="Candara"/>
              <a:cs typeface="Candara"/>
            </a:endParaRPr>
          </a:p>
          <a:p>
            <a:pPr marL="109728" indent="0">
              <a:buNone/>
            </a:pPr>
            <a:r>
              <a:rPr lang="en-US" sz="1100" b="1" dirty="0">
                <a:solidFill>
                  <a:srgbClr val="165160"/>
                </a:solidFill>
                <a:latin typeface="Candara"/>
                <a:cs typeface="Candara"/>
              </a:rPr>
              <a:t> </a:t>
            </a:r>
          </a:p>
          <a:p>
            <a:pPr marL="109728" indent="0">
              <a:buNone/>
            </a:pPr>
            <a:r>
              <a:rPr lang="en-US" sz="1100" b="1" dirty="0">
                <a:solidFill>
                  <a:srgbClr val="165160"/>
                </a:solidFill>
                <a:latin typeface="Candara"/>
                <a:cs typeface="Candara"/>
              </a:rPr>
              <a:t>My name is </a:t>
            </a:r>
            <a:r>
              <a:rPr lang="en-US" sz="1100" b="1" dirty="0" smtClean="0">
                <a:solidFill>
                  <a:srgbClr val="165160"/>
                </a:solidFill>
                <a:latin typeface="Candara"/>
                <a:cs typeface="Candara"/>
              </a:rPr>
              <a:t>Samantha Cruz </a:t>
            </a:r>
            <a:r>
              <a:rPr lang="en-US" sz="1100" b="1" dirty="0">
                <a:solidFill>
                  <a:srgbClr val="165160"/>
                </a:solidFill>
                <a:latin typeface="Candara"/>
                <a:cs typeface="Candara"/>
              </a:rPr>
              <a:t>and I am a recent graduate of the </a:t>
            </a:r>
            <a:r>
              <a:rPr lang="en-US" sz="1100" b="1" dirty="0" smtClean="0">
                <a:solidFill>
                  <a:srgbClr val="165160"/>
                </a:solidFill>
                <a:latin typeface="Candara"/>
                <a:cs typeface="Candara"/>
              </a:rPr>
              <a:t>Cosmetology program </a:t>
            </a:r>
            <a:r>
              <a:rPr lang="en-US" sz="1100" b="1" dirty="0">
                <a:solidFill>
                  <a:srgbClr val="165160"/>
                </a:solidFill>
                <a:latin typeface="Candara"/>
                <a:cs typeface="Candara"/>
              </a:rPr>
              <a:t>at Citrus College in Glendora, California. I am interested in the position of </a:t>
            </a:r>
            <a:r>
              <a:rPr lang="en-US" sz="1100" b="1" dirty="0" smtClean="0">
                <a:solidFill>
                  <a:srgbClr val="165160"/>
                </a:solidFill>
                <a:latin typeface="Candara"/>
                <a:cs typeface="Candara"/>
              </a:rPr>
              <a:t>Hair Stylist </a:t>
            </a:r>
            <a:r>
              <a:rPr lang="en-US" sz="1100" b="1" dirty="0">
                <a:solidFill>
                  <a:srgbClr val="165160"/>
                </a:solidFill>
                <a:latin typeface="Candara"/>
                <a:cs typeface="Candara"/>
              </a:rPr>
              <a:t>at XYZ </a:t>
            </a:r>
            <a:r>
              <a:rPr lang="en-US" sz="1100" b="1" dirty="0" smtClean="0">
                <a:solidFill>
                  <a:srgbClr val="165160"/>
                </a:solidFill>
                <a:latin typeface="Candara"/>
                <a:cs typeface="Candara"/>
              </a:rPr>
              <a:t>Salon </a:t>
            </a:r>
            <a:r>
              <a:rPr lang="en-US" sz="1100" b="1" dirty="0">
                <a:solidFill>
                  <a:srgbClr val="165160"/>
                </a:solidFill>
                <a:latin typeface="Candara"/>
                <a:cs typeface="Candara"/>
              </a:rPr>
              <a:t>and have included my resume and job application for your review</a:t>
            </a:r>
            <a:r>
              <a:rPr lang="en-US" sz="1100" b="1" dirty="0" smtClean="0">
                <a:solidFill>
                  <a:srgbClr val="165160"/>
                </a:solidFill>
                <a:latin typeface="Candara"/>
                <a:cs typeface="Candara"/>
              </a:rPr>
              <a:t>.</a:t>
            </a:r>
            <a:endParaRPr lang="en-US" sz="1100" b="1" dirty="0">
              <a:solidFill>
                <a:srgbClr val="165160"/>
              </a:solidFill>
              <a:latin typeface="Candara"/>
              <a:cs typeface="Candara"/>
            </a:endParaRPr>
          </a:p>
          <a:p>
            <a:pPr marL="109728" indent="0">
              <a:buNone/>
            </a:pPr>
            <a:endParaRPr lang="en-US" sz="1100" b="1" dirty="0">
              <a:solidFill>
                <a:srgbClr val="165160"/>
              </a:solidFill>
              <a:latin typeface="Candara"/>
              <a:cs typeface="Candara"/>
            </a:endParaRPr>
          </a:p>
          <a:p>
            <a:pPr marL="109728" indent="0">
              <a:buNone/>
            </a:pPr>
            <a:r>
              <a:rPr lang="en-US" sz="1100" b="1" dirty="0">
                <a:solidFill>
                  <a:srgbClr val="165160"/>
                </a:solidFill>
                <a:latin typeface="Candara"/>
                <a:cs typeface="Candara"/>
              </a:rPr>
              <a:t>For the past </a:t>
            </a:r>
            <a:r>
              <a:rPr lang="en-US" sz="1100" b="1" dirty="0" smtClean="0">
                <a:solidFill>
                  <a:srgbClr val="165160"/>
                </a:solidFill>
                <a:latin typeface="Candara"/>
                <a:cs typeface="Candara"/>
              </a:rPr>
              <a:t>year, </a:t>
            </a:r>
            <a:r>
              <a:rPr lang="en-US" sz="1100" b="1" dirty="0">
                <a:solidFill>
                  <a:srgbClr val="165160"/>
                </a:solidFill>
                <a:latin typeface="Candara"/>
                <a:cs typeface="Candara"/>
              </a:rPr>
              <a:t>while completing my </a:t>
            </a:r>
            <a:r>
              <a:rPr lang="en-US" sz="1100" b="1" dirty="0" smtClean="0">
                <a:solidFill>
                  <a:srgbClr val="165160"/>
                </a:solidFill>
                <a:latin typeface="Candara"/>
                <a:cs typeface="Candara"/>
              </a:rPr>
              <a:t>Cosmetology </a:t>
            </a:r>
            <a:r>
              <a:rPr lang="en-US" sz="1100" b="1" dirty="0">
                <a:solidFill>
                  <a:srgbClr val="165160"/>
                </a:solidFill>
                <a:latin typeface="Candara"/>
                <a:cs typeface="Candara"/>
              </a:rPr>
              <a:t>courses at Citrus College, I have also worked approximately twenty hours per week as a </a:t>
            </a:r>
            <a:r>
              <a:rPr lang="en-US" sz="1100" b="1" dirty="0" smtClean="0">
                <a:solidFill>
                  <a:srgbClr val="165160"/>
                </a:solidFill>
                <a:latin typeface="Candara"/>
                <a:cs typeface="Candara"/>
              </a:rPr>
              <a:t>receptionist and apprentice hair stylist at ABC Salon in Downey. During that time, I have had the opportunity to learn about the business side of running a hair salon, along with gaining many helpful insights about how to be a great hair stylist. </a:t>
            </a:r>
          </a:p>
          <a:p>
            <a:pPr marL="109728" indent="0">
              <a:buNone/>
            </a:pPr>
            <a:endParaRPr lang="en-US" sz="1100" b="1" dirty="0" smtClean="0">
              <a:solidFill>
                <a:srgbClr val="165160"/>
              </a:solidFill>
              <a:latin typeface="Candara"/>
              <a:cs typeface="Candara"/>
            </a:endParaRPr>
          </a:p>
          <a:p>
            <a:pPr marL="109728" indent="0">
              <a:buNone/>
            </a:pPr>
            <a:r>
              <a:rPr lang="en-US" sz="1100" b="1" dirty="0" smtClean="0">
                <a:solidFill>
                  <a:srgbClr val="165160"/>
                </a:solidFill>
                <a:latin typeface="Candara"/>
                <a:cs typeface="Candara"/>
              </a:rPr>
              <a:t>For </a:t>
            </a:r>
            <a:r>
              <a:rPr lang="en-US" sz="1100" b="1" dirty="0">
                <a:solidFill>
                  <a:srgbClr val="165160"/>
                </a:solidFill>
                <a:latin typeface="Candara"/>
                <a:cs typeface="Candara"/>
              </a:rPr>
              <a:t>as long as I can </a:t>
            </a:r>
            <a:r>
              <a:rPr lang="en-US" sz="1100" b="1" dirty="0" smtClean="0">
                <a:solidFill>
                  <a:srgbClr val="165160"/>
                </a:solidFill>
                <a:latin typeface="Candara"/>
                <a:cs typeface="Candara"/>
              </a:rPr>
              <a:t>remember, I have always been interested in the design aspect of hair styling and in facial and skin care. This is why I enrolled in a Cosmetology program and why I feel that my passion for what I do, my </a:t>
            </a:r>
            <a:r>
              <a:rPr lang="en-US" sz="1100" b="1" dirty="0">
                <a:solidFill>
                  <a:srgbClr val="165160"/>
                </a:solidFill>
                <a:latin typeface="Candara"/>
                <a:cs typeface="Candara"/>
              </a:rPr>
              <a:t>training at Citrus College, my great </a:t>
            </a:r>
            <a:r>
              <a:rPr lang="en-US" sz="1100" b="1" dirty="0" smtClean="0">
                <a:solidFill>
                  <a:srgbClr val="165160"/>
                </a:solidFill>
                <a:latin typeface="Candara"/>
                <a:cs typeface="Candara"/>
              </a:rPr>
              <a:t>attitude and my strong work ethic will </a:t>
            </a:r>
            <a:r>
              <a:rPr lang="en-US" sz="1100" b="1" dirty="0">
                <a:solidFill>
                  <a:srgbClr val="165160"/>
                </a:solidFill>
                <a:latin typeface="Candara"/>
                <a:cs typeface="Candara"/>
              </a:rPr>
              <a:t>make me a valuable member of the XYZ </a:t>
            </a:r>
            <a:r>
              <a:rPr lang="en-US" sz="1100" b="1" dirty="0" smtClean="0">
                <a:solidFill>
                  <a:srgbClr val="165160"/>
                </a:solidFill>
                <a:latin typeface="Candara"/>
                <a:cs typeface="Candara"/>
              </a:rPr>
              <a:t>Salon team</a:t>
            </a:r>
            <a:r>
              <a:rPr lang="en-US" sz="1100" b="1" dirty="0">
                <a:solidFill>
                  <a:srgbClr val="165160"/>
                </a:solidFill>
                <a:latin typeface="Candara"/>
                <a:cs typeface="Candara"/>
              </a:rPr>
              <a:t>.</a:t>
            </a:r>
          </a:p>
          <a:p>
            <a:pPr marL="109728" indent="0">
              <a:buNone/>
            </a:pPr>
            <a:r>
              <a:rPr lang="en-US" sz="1100" b="1" dirty="0">
                <a:solidFill>
                  <a:srgbClr val="165160"/>
                </a:solidFill>
                <a:latin typeface="Candara"/>
                <a:cs typeface="Candara"/>
              </a:rPr>
              <a:t> </a:t>
            </a:r>
          </a:p>
          <a:p>
            <a:pPr marL="109728" indent="0">
              <a:buNone/>
            </a:pPr>
            <a:r>
              <a:rPr lang="en-US" sz="1100" b="1" dirty="0">
                <a:solidFill>
                  <a:srgbClr val="165160"/>
                </a:solidFill>
                <a:latin typeface="Candara"/>
                <a:cs typeface="Candara"/>
              </a:rPr>
              <a:t>I would very much appreciate the opportunity to interview for the position of </a:t>
            </a:r>
            <a:r>
              <a:rPr lang="en-US" sz="1100" b="1" dirty="0" smtClean="0">
                <a:solidFill>
                  <a:srgbClr val="165160"/>
                </a:solidFill>
                <a:latin typeface="Candara"/>
                <a:cs typeface="Candara"/>
              </a:rPr>
              <a:t>Hair Stylist, </a:t>
            </a:r>
            <a:r>
              <a:rPr lang="en-US" sz="1100" b="1" dirty="0">
                <a:solidFill>
                  <a:srgbClr val="165160"/>
                </a:solidFill>
                <a:latin typeface="Candara"/>
                <a:cs typeface="Candara"/>
              </a:rPr>
              <a:t>and I look forward to hearing from you.</a:t>
            </a:r>
          </a:p>
          <a:p>
            <a:pPr marL="109728" indent="0">
              <a:buNone/>
            </a:pPr>
            <a:r>
              <a:rPr lang="en-US" sz="1100" b="1" dirty="0">
                <a:solidFill>
                  <a:srgbClr val="165160"/>
                </a:solidFill>
                <a:latin typeface="Candara"/>
                <a:cs typeface="Candara"/>
              </a:rPr>
              <a:t> </a:t>
            </a:r>
          </a:p>
          <a:p>
            <a:pPr marL="109728" indent="0">
              <a:buNone/>
            </a:pPr>
            <a:r>
              <a:rPr lang="en-US" sz="1100" b="1" dirty="0">
                <a:solidFill>
                  <a:srgbClr val="165160"/>
                </a:solidFill>
                <a:latin typeface="Candara"/>
                <a:cs typeface="Candara"/>
              </a:rPr>
              <a:t>Thank you for your time.</a:t>
            </a:r>
          </a:p>
          <a:p>
            <a:pPr marL="109728" indent="0">
              <a:buNone/>
            </a:pPr>
            <a:r>
              <a:rPr lang="en-US" sz="1100" b="1" dirty="0">
                <a:solidFill>
                  <a:srgbClr val="165160"/>
                </a:solidFill>
                <a:latin typeface="Candara"/>
                <a:cs typeface="Candara"/>
              </a:rPr>
              <a:t> </a:t>
            </a:r>
            <a:endParaRPr lang="en-US" sz="1100" b="1" dirty="0" smtClean="0">
              <a:solidFill>
                <a:srgbClr val="165160"/>
              </a:solidFill>
              <a:latin typeface="Candara"/>
              <a:cs typeface="Candara"/>
            </a:endParaRPr>
          </a:p>
          <a:p>
            <a:pPr marL="109728" indent="0">
              <a:buNone/>
            </a:pPr>
            <a:r>
              <a:rPr lang="en-US" sz="1100" b="1" dirty="0" smtClean="0">
                <a:solidFill>
                  <a:srgbClr val="165160"/>
                </a:solidFill>
                <a:latin typeface="Candara"/>
                <a:cs typeface="Candara"/>
              </a:rPr>
              <a:t>Yours </a:t>
            </a:r>
            <a:r>
              <a:rPr lang="en-US" sz="1100" b="1" dirty="0">
                <a:solidFill>
                  <a:srgbClr val="165160"/>
                </a:solidFill>
                <a:latin typeface="Candara"/>
                <a:cs typeface="Candara"/>
              </a:rPr>
              <a:t>sincerely,</a:t>
            </a:r>
          </a:p>
          <a:p>
            <a:pPr marL="109728" indent="0">
              <a:buNone/>
            </a:pPr>
            <a:r>
              <a:rPr lang="en-US" sz="1100" b="1" dirty="0">
                <a:solidFill>
                  <a:srgbClr val="165160"/>
                </a:solidFill>
                <a:latin typeface="Candara"/>
                <a:cs typeface="Candara"/>
              </a:rPr>
              <a:t> </a:t>
            </a:r>
          </a:p>
          <a:p>
            <a:pPr marL="109728" indent="0">
              <a:buNone/>
            </a:pPr>
            <a:r>
              <a:rPr lang="en-US" sz="1100" b="1" dirty="0" smtClean="0">
                <a:solidFill>
                  <a:srgbClr val="165160"/>
                </a:solidFill>
                <a:latin typeface="Candara"/>
                <a:cs typeface="Candara"/>
              </a:rPr>
              <a:t>Samantha Cruz</a:t>
            </a:r>
            <a:endParaRPr lang="en-US" sz="1100" b="1" dirty="0">
              <a:solidFill>
                <a:srgbClr val="165160"/>
              </a:solidFill>
              <a:latin typeface="Candara"/>
              <a:cs typeface="Candara"/>
            </a:endParaRPr>
          </a:p>
          <a:p>
            <a:pPr marL="109728" indent="0">
              <a:buNone/>
            </a:pPr>
            <a:r>
              <a:rPr lang="en-US" sz="1100" b="1" dirty="0">
                <a:solidFill>
                  <a:srgbClr val="165160"/>
                </a:solidFill>
                <a:latin typeface="Candara"/>
                <a:cs typeface="Candara"/>
              </a:rPr>
              <a:t>Email: </a:t>
            </a:r>
            <a:r>
              <a:rPr lang="en-US" sz="1100" b="1" dirty="0" smtClean="0">
                <a:solidFill>
                  <a:srgbClr val="165160"/>
                </a:solidFill>
                <a:latin typeface="Candara"/>
                <a:cs typeface="Candara"/>
              </a:rPr>
              <a:t>samantha@</a:t>
            </a:r>
            <a:r>
              <a:rPr lang="en-US" sz="1100" b="1" dirty="0">
                <a:solidFill>
                  <a:srgbClr val="165160"/>
                </a:solidFill>
                <a:latin typeface="Candara"/>
                <a:cs typeface="Candara"/>
              </a:rPr>
              <a:t>emailaddress.com</a:t>
            </a:r>
          </a:p>
          <a:p>
            <a:pPr marL="109728" indent="0">
              <a:buNone/>
            </a:pPr>
            <a:r>
              <a:rPr lang="en-US" sz="1100" b="1" dirty="0" smtClean="0">
                <a:solidFill>
                  <a:srgbClr val="165160"/>
                </a:solidFill>
                <a:latin typeface="Candara"/>
                <a:cs typeface="Candara"/>
              </a:rPr>
              <a:t>            Cell</a:t>
            </a:r>
            <a:r>
              <a:rPr lang="en-US" sz="1100" b="1" dirty="0">
                <a:solidFill>
                  <a:srgbClr val="165160"/>
                </a:solidFill>
                <a:latin typeface="Candara"/>
                <a:cs typeface="Candara"/>
              </a:rPr>
              <a:t>: 213-123-1234</a:t>
            </a:r>
          </a:p>
          <a:p>
            <a:pPr marL="109728" indent="0">
              <a:buNone/>
            </a:pPr>
            <a:endParaRPr lang="en-US" sz="1100" b="1" dirty="0">
              <a:solidFill>
                <a:srgbClr val="165160"/>
              </a:solidFill>
            </a:endParaRPr>
          </a:p>
        </p:txBody>
      </p:sp>
      <p:sp>
        <p:nvSpPr>
          <p:cNvPr id="4" name="Title 3"/>
          <p:cNvSpPr>
            <a:spLocks noGrp="1"/>
          </p:cNvSpPr>
          <p:nvPr>
            <p:ph type="title"/>
          </p:nvPr>
        </p:nvSpPr>
        <p:spPr>
          <a:xfrm>
            <a:off x="342900" y="228600"/>
            <a:ext cx="6172200" cy="838200"/>
          </a:xfrm>
        </p:spPr>
        <p:txBody>
          <a:bodyPr>
            <a:normAutofit/>
          </a:bodyPr>
          <a:lstStyle/>
          <a:p>
            <a:pPr algn="ctr"/>
            <a:r>
              <a:rPr lang="en-US" sz="2200" dirty="0" smtClean="0">
                <a:solidFill>
                  <a:srgbClr val="165160"/>
                </a:solidFill>
                <a:latin typeface="Candara"/>
                <a:cs typeface="Candara"/>
              </a:rPr>
              <a:t>APPENDIX:</a:t>
            </a:r>
            <a:br>
              <a:rPr lang="en-US" sz="2200" dirty="0" smtClean="0">
                <a:solidFill>
                  <a:srgbClr val="165160"/>
                </a:solidFill>
                <a:latin typeface="Candara"/>
                <a:cs typeface="Candara"/>
              </a:rPr>
            </a:br>
            <a:r>
              <a:rPr lang="en-US" sz="2200" dirty="0" smtClean="0">
                <a:solidFill>
                  <a:srgbClr val="165160"/>
                </a:solidFill>
                <a:latin typeface="Candara"/>
                <a:cs typeface="Candara"/>
              </a:rPr>
              <a:t>Sample Cover Letter</a:t>
            </a:r>
            <a:endParaRPr lang="en-US" sz="2200" dirty="0">
              <a:solidFill>
                <a:srgbClr val="165160"/>
              </a:solidFill>
              <a:latin typeface="Candara"/>
              <a:cs typeface="Candara"/>
            </a:endParaRPr>
          </a:p>
        </p:txBody>
      </p:sp>
      <p:pic>
        <p:nvPicPr>
          <p:cNvPr id="5" name="Picture 4" descr="BPC Logotype_CC_Final.png"/>
          <p:cNvPicPr/>
          <p:nvPr/>
        </p:nvPicPr>
        <p:blipFill>
          <a:blip r:embed="rId2" cstate="print"/>
          <a:stretch>
            <a:fillRect/>
          </a:stretch>
        </p:blipFill>
        <p:spPr>
          <a:xfrm>
            <a:off x="6057900" y="8128000"/>
            <a:ext cx="527157" cy="558800"/>
          </a:xfrm>
          <a:prstGeom prst="rect">
            <a:avLst/>
          </a:prstGeom>
        </p:spPr>
      </p:pic>
      <p:sp>
        <p:nvSpPr>
          <p:cNvPr id="7" name="TextBox 6"/>
          <p:cNvSpPr txBox="1"/>
          <p:nvPr/>
        </p:nvSpPr>
        <p:spPr>
          <a:xfrm>
            <a:off x="228600" y="8686800"/>
            <a:ext cx="381000" cy="246221"/>
          </a:xfrm>
          <a:prstGeom prst="rect">
            <a:avLst/>
          </a:prstGeom>
          <a:noFill/>
        </p:spPr>
        <p:txBody>
          <a:bodyPr wrap="square" rtlCol="0">
            <a:spAutoFit/>
          </a:bodyPr>
          <a:lstStyle/>
          <a:p>
            <a:r>
              <a:rPr lang="en-US" sz="1000" dirty="0" smtClean="0"/>
              <a:t>30</a:t>
            </a:r>
            <a:endParaRPr lang="en-US" sz="1000" dirty="0"/>
          </a:p>
        </p:txBody>
      </p:sp>
    </p:spTree>
    <p:extLst>
      <p:ext uri="{BB962C8B-B14F-4D97-AF65-F5344CB8AC3E}">
        <p14:creationId xmlns:p14="http://schemas.microsoft.com/office/powerpoint/2010/main" val="615487279"/>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6210300" cy="7239000"/>
          </a:xfrm>
        </p:spPr>
        <p:txBody>
          <a:bodyPr>
            <a:noAutofit/>
          </a:bodyPr>
          <a:lstStyle/>
          <a:p>
            <a:pPr marL="109728" indent="0">
              <a:buNone/>
            </a:pPr>
            <a:r>
              <a:rPr lang="en-US" sz="1050" b="1" dirty="0">
                <a:solidFill>
                  <a:srgbClr val="165160"/>
                </a:solidFill>
                <a:latin typeface="Candara"/>
                <a:cs typeface="Candara"/>
              </a:rPr>
              <a:t>Date</a:t>
            </a:r>
          </a:p>
          <a:p>
            <a:pPr marL="109728" indent="0">
              <a:buNone/>
            </a:pPr>
            <a:endParaRPr lang="en-US" sz="1050" b="1" dirty="0">
              <a:solidFill>
                <a:srgbClr val="165160"/>
              </a:solidFill>
              <a:latin typeface="Candara"/>
              <a:cs typeface="Candara"/>
            </a:endParaRP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4 spaces</a:t>
            </a:r>
            <a:r>
              <a:rPr lang="en-US" sz="1050" b="1" dirty="0">
                <a:solidFill>
                  <a:srgbClr val="165160"/>
                </a:solidFill>
                <a:latin typeface="Candara"/>
                <a:cs typeface="Candara"/>
              </a:rPr>
              <a:t>]</a:t>
            </a:r>
          </a:p>
          <a:p>
            <a:pPr marL="109728" indent="0">
              <a:buNone/>
            </a:pPr>
            <a:r>
              <a:rPr lang="en-US" sz="1050" b="1" dirty="0">
                <a:solidFill>
                  <a:srgbClr val="165160"/>
                </a:solidFill>
                <a:latin typeface="Candara"/>
                <a:cs typeface="Candara"/>
              </a:rPr>
              <a:t> </a:t>
            </a:r>
          </a:p>
          <a:p>
            <a:pPr marL="109728" indent="0">
              <a:buNone/>
            </a:pPr>
            <a:r>
              <a:rPr lang="en-US" sz="1050" b="1" dirty="0" smtClean="0">
                <a:solidFill>
                  <a:srgbClr val="165160"/>
                </a:solidFill>
                <a:latin typeface="Candara"/>
                <a:cs typeface="Candara"/>
              </a:rPr>
              <a:t>Ms. Erica Jones</a:t>
            </a:r>
            <a:endParaRPr lang="en-US" sz="1050" b="1" dirty="0">
              <a:solidFill>
                <a:srgbClr val="165160"/>
              </a:solidFill>
              <a:latin typeface="Candara"/>
              <a:cs typeface="Candara"/>
            </a:endParaRPr>
          </a:p>
          <a:p>
            <a:pPr marL="109728" indent="0">
              <a:buNone/>
            </a:pPr>
            <a:r>
              <a:rPr lang="en-US" sz="1050" b="1" dirty="0">
                <a:solidFill>
                  <a:srgbClr val="165160"/>
                </a:solidFill>
                <a:latin typeface="Candara"/>
                <a:cs typeface="Candara"/>
              </a:rPr>
              <a:t>XYZ </a:t>
            </a:r>
            <a:r>
              <a:rPr lang="en-US" sz="1050" b="1" dirty="0" smtClean="0">
                <a:solidFill>
                  <a:srgbClr val="165160"/>
                </a:solidFill>
                <a:latin typeface="Candara"/>
                <a:cs typeface="Candara"/>
              </a:rPr>
              <a:t>Salon</a:t>
            </a:r>
            <a:endParaRPr lang="en-US" sz="1050" b="1" dirty="0">
              <a:solidFill>
                <a:srgbClr val="165160"/>
              </a:solidFill>
              <a:latin typeface="Candara"/>
              <a:cs typeface="Candara"/>
            </a:endParaRPr>
          </a:p>
          <a:p>
            <a:pPr marL="109728" indent="0">
              <a:buNone/>
            </a:pPr>
            <a:r>
              <a:rPr lang="en-US" sz="1050" b="1" dirty="0">
                <a:solidFill>
                  <a:srgbClr val="165160"/>
                </a:solidFill>
                <a:latin typeface="Candara"/>
                <a:cs typeface="Candara"/>
              </a:rPr>
              <a:t>1234 Main Street</a:t>
            </a:r>
          </a:p>
          <a:p>
            <a:pPr marL="109728" indent="0">
              <a:buNone/>
            </a:pPr>
            <a:r>
              <a:rPr lang="en-US" sz="1050" b="1" dirty="0">
                <a:solidFill>
                  <a:srgbClr val="165160"/>
                </a:solidFill>
                <a:latin typeface="Candara"/>
                <a:cs typeface="Candara"/>
              </a:rPr>
              <a:t>Los Angeles, CA 90032</a:t>
            </a: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2 spaces</a:t>
            </a:r>
            <a:r>
              <a:rPr lang="en-US" sz="1050" b="1" dirty="0">
                <a:solidFill>
                  <a:srgbClr val="165160"/>
                </a:solidFill>
                <a:latin typeface="Candara"/>
                <a:cs typeface="Candara"/>
              </a:rPr>
              <a:t>]</a:t>
            </a:r>
          </a:p>
          <a:p>
            <a:pPr marL="109728" indent="0">
              <a:buNone/>
            </a:pPr>
            <a:r>
              <a:rPr lang="en-US" sz="1050" b="1" dirty="0">
                <a:solidFill>
                  <a:srgbClr val="165160"/>
                </a:solidFill>
                <a:latin typeface="Candara"/>
                <a:cs typeface="Candara"/>
              </a:rPr>
              <a:t>RE: </a:t>
            </a:r>
            <a:r>
              <a:rPr lang="en-US" sz="1050" b="1" u="sng" dirty="0" smtClean="0">
                <a:solidFill>
                  <a:srgbClr val="165160"/>
                </a:solidFill>
                <a:latin typeface="Candara"/>
                <a:cs typeface="Candara"/>
              </a:rPr>
              <a:t>Hair Stylist Position</a:t>
            </a:r>
            <a:endParaRPr lang="en-US" sz="1050" b="1" dirty="0">
              <a:solidFill>
                <a:srgbClr val="165160"/>
              </a:solidFill>
              <a:latin typeface="Candara"/>
              <a:cs typeface="Candara"/>
            </a:endParaRP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2 spaces</a:t>
            </a:r>
            <a:r>
              <a:rPr lang="en-US" sz="1050" b="1" dirty="0">
                <a:solidFill>
                  <a:srgbClr val="165160"/>
                </a:solidFill>
                <a:latin typeface="Candara"/>
                <a:cs typeface="Candara"/>
              </a:rPr>
              <a:t>]</a:t>
            </a:r>
          </a:p>
          <a:p>
            <a:pPr marL="109728" indent="0">
              <a:buNone/>
            </a:pPr>
            <a:r>
              <a:rPr lang="en-US" sz="1050" b="1" dirty="0">
                <a:solidFill>
                  <a:srgbClr val="165160"/>
                </a:solidFill>
                <a:latin typeface="Candara"/>
                <a:cs typeface="Candara"/>
              </a:rPr>
              <a:t>Dear </a:t>
            </a:r>
            <a:r>
              <a:rPr lang="en-US" sz="1050" b="1" dirty="0" smtClean="0">
                <a:solidFill>
                  <a:srgbClr val="165160"/>
                </a:solidFill>
                <a:latin typeface="Candara"/>
                <a:cs typeface="Candara"/>
              </a:rPr>
              <a:t>Ms. Jones,</a:t>
            </a:r>
            <a:endParaRPr lang="en-US" sz="1050" b="1" dirty="0">
              <a:solidFill>
                <a:srgbClr val="165160"/>
              </a:solidFill>
              <a:latin typeface="Candara"/>
              <a:cs typeface="Candara"/>
            </a:endParaRP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2 spaces</a:t>
            </a:r>
            <a:r>
              <a:rPr lang="en-US" sz="1050" b="1" dirty="0">
                <a:solidFill>
                  <a:srgbClr val="165160"/>
                </a:solidFill>
                <a:latin typeface="Candara"/>
                <a:cs typeface="Candara"/>
              </a:rPr>
              <a:t>]</a:t>
            </a: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PARAGRAPH 1</a:t>
            </a:r>
            <a:r>
              <a:rPr lang="en-US" sz="1050" b="1" dirty="0">
                <a:solidFill>
                  <a:srgbClr val="165160"/>
                </a:solidFill>
                <a:latin typeface="Candara"/>
                <a:cs typeface="Candara"/>
              </a:rPr>
              <a:t>: State who you are, why you’re writing to them, and that you are including your resume and job application for their review]</a:t>
            </a: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2 spaces</a:t>
            </a:r>
            <a:r>
              <a:rPr lang="en-US" sz="1050" b="1" dirty="0">
                <a:solidFill>
                  <a:srgbClr val="165160"/>
                </a:solidFill>
                <a:latin typeface="Candara"/>
                <a:cs typeface="Candara"/>
              </a:rPr>
              <a:t>]</a:t>
            </a: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PARAGRAPH 2</a:t>
            </a:r>
            <a:r>
              <a:rPr lang="en-US" sz="1050" b="1" dirty="0">
                <a:solidFill>
                  <a:srgbClr val="165160"/>
                </a:solidFill>
                <a:latin typeface="Candara"/>
                <a:cs typeface="Candara"/>
              </a:rPr>
              <a:t>: State what you’ve been doing for the past several years, and include information (if possible) that explains how this ties in to your wanting to be </a:t>
            </a:r>
            <a:r>
              <a:rPr lang="en-US" sz="1050" b="1" dirty="0" smtClean="0">
                <a:solidFill>
                  <a:srgbClr val="165160"/>
                </a:solidFill>
                <a:latin typeface="Candara"/>
                <a:cs typeface="Candara"/>
              </a:rPr>
              <a:t>in the </a:t>
            </a:r>
            <a:r>
              <a:rPr lang="en-US" sz="1050" b="1" dirty="0">
                <a:solidFill>
                  <a:srgbClr val="165160"/>
                </a:solidFill>
                <a:latin typeface="Candara"/>
                <a:cs typeface="Candara"/>
              </a:rPr>
              <a:t>C</a:t>
            </a:r>
            <a:r>
              <a:rPr lang="en-US" sz="1050" b="1" dirty="0" smtClean="0">
                <a:solidFill>
                  <a:srgbClr val="165160"/>
                </a:solidFill>
                <a:latin typeface="Candara"/>
                <a:cs typeface="Candara"/>
              </a:rPr>
              <a:t>osmetology profession]</a:t>
            </a:r>
            <a:endParaRPr lang="en-US" sz="1050" b="1" dirty="0">
              <a:solidFill>
                <a:srgbClr val="165160"/>
              </a:solidFill>
              <a:latin typeface="Candara"/>
              <a:cs typeface="Candara"/>
            </a:endParaRP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2 spaces</a:t>
            </a:r>
            <a:r>
              <a:rPr lang="en-US" sz="1050" b="1" dirty="0">
                <a:solidFill>
                  <a:srgbClr val="165160"/>
                </a:solidFill>
                <a:latin typeface="Candara"/>
                <a:cs typeface="Candara"/>
              </a:rPr>
              <a:t>]</a:t>
            </a: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PARAGRAPH 3</a:t>
            </a:r>
            <a:r>
              <a:rPr lang="en-US" sz="1050" b="1" dirty="0">
                <a:solidFill>
                  <a:srgbClr val="165160"/>
                </a:solidFill>
                <a:latin typeface="Candara"/>
                <a:cs typeface="Candara"/>
              </a:rPr>
              <a:t>: State why you are interested in the position and that you’ll be a dedicated member of the team]</a:t>
            </a: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2 spaces</a:t>
            </a:r>
            <a:r>
              <a:rPr lang="en-US" sz="1050" b="1" dirty="0">
                <a:solidFill>
                  <a:srgbClr val="165160"/>
                </a:solidFill>
                <a:latin typeface="Candara"/>
                <a:cs typeface="Candara"/>
              </a:rPr>
              <a:t>]</a:t>
            </a: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PARAGRAPH 4</a:t>
            </a:r>
            <a:r>
              <a:rPr lang="en-US" sz="1050" b="1" dirty="0">
                <a:solidFill>
                  <a:srgbClr val="165160"/>
                </a:solidFill>
                <a:latin typeface="Candara"/>
                <a:cs typeface="Candara"/>
              </a:rPr>
              <a:t>: State that you would like to have the chance to interview for the position]</a:t>
            </a: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2 spaces</a:t>
            </a:r>
            <a:r>
              <a:rPr lang="en-US" sz="1050" b="1" dirty="0">
                <a:solidFill>
                  <a:srgbClr val="165160"/>
                </a:solidFill>
                <a:latin typeface="Candara"/>
                <a:cs typeface="Candara"/>
              </a:rPr>
              <a:t>]</a:t>
            </a:r>
          </a:p>
          <a:p>
            <a:pPr marL="109728" indent="0">
              <a:buNone/>
            </a:pPr>
            <a:r>
              <a:rPr lang="en-US" sz="1050" b="1" dirty="0">
                <a:solidFill>
                  <a:srgbClr val="165160"/>
                </a:solidFill>
                <a:latin typeface="Candara"/>
                <a:cs typeface="Candara"/>
              </a:rPr>
              <a:t>Thank you for your time.</a:t>
            </a: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2 spaces</a:t>
            </a:r>
            <a:r>
              <a:rPr lang="en-US" sz="1050" b="1" dirty="0">
                <a:solidFill>
                  <a:srgbClr val="165160"/>
                </a:solidFill>
                <a:latin typeface="Candara"/>
                <a:cs typeface="Candara"/>
              </a:rPr>
              <a:t>]</a:t>
            </a:r>
          </a:p>
          <a:p>
            <a:pPr marL="109728" indent="0">
              <a:buNone/>
            </a:pPr>
            <a:r>
              <a:rPr lang="en-US" sz="1050" b="1" dirty="0">
                <a:solidFill>
                  <a:srgbClr val="165160"/>
                </a:solidFill>
                <a:latin typeface="Candara"/>
                <a:cs typeface="Candara"/>
              </a:rPr>
              <a:t>Yours sincerely,</a:t>
            </a:r>
          </a:p>
          <a:p>
            <a:pPr marL="109728" indent="0">
              <a:buNone/>
            </a:pPr>
            <a:r>
              <a:rPr lang="en-US" sz="1050" b="1" dirty="0">
                <a:solidFill>
                  <a:srgbClr val="165160"/>
                </a:solidFill>
                <a:latin typeface="Candara"/>
                <a:cs typeface="Candara"/>
              </a:rPr>
              <a:t>[</a:t>
            </a:r>
            <a:r>
              <a:rPr lang="en-US" sz="1050" b="1" i="1" dirty="0">
                <a:solidFill>
                  <a:srgbClr val="165160"/>
                </a:solidFill>
                <a:latin typeface="Candara"/>
                <a:cs typeface="Candara"/>
              </a:rPr>
              <a:t>4 spaces</a:t>
            </a:r>
            <a:r>
              <a:rPr lang="en-US" sz="1050" b="1" dirty="0">
                <a:solidFill>
                  <a:srgbClr val="165160"/>
                </a:solidFill>
                <a:latin typeface="Candara"/>
                <a:cs typeface="Candara"/>
              </a:rPr>
              <a:t>]</a:t>
            </a:r>
          </a:p>
          <a:p>
            <a:pPr marL="109728" indent="0">
              <a:buNone/>
            </a:pPr>
            <a:r>
              <a:rPr lang="en-US" sz="1050" b="1" dirty="0">
                <a:solidFill>
                  <a:srgbClr val="165160"/>
                </a:solidFill>
                <a:latin typeface="Candara"/>
                <a:cs typeface="Candara"/>
              </a:rPr>
              <a:t> </a:t>
            </a:r>
          </a:p>
          <a:p>
            <a:pPr marL="109728" indent="0">
              <a:buNone/>
            </a:pPr>
            <a:r>
              <a:rPr lang="en-US" sz="1050" b="1" dirty="0">
                <a:solidFill>
                  <a:srgbClr val="165160"/>
                </a:solidFill>
                <a:latin typeface="Candara"/>
                <a:cs typeface="Candara"/>
              </a:rPr>
              <a:t> </a:t>
            </a:r>
          </a:p>
          <a:p>
            <a:pPr marL="109728" indent="0">
              <a:buNone/>
            </a:pPr>
            <a:r>
              <a:rPr lang="en-US" sz="1050" b="1" dirty="0" smtClean="0">
                <a:solidFill>
                  <a:srgbClr val="165160"/>
                </a:solidFill>
                <a:latin typeface="Candara"/>
                <a:cs typeface="Candara"/>
              </a:rPr>
              <a:t>Samantha Cruz</a:t>
            </a:r>
            <a:endParaRPr lang="en-US" sz="1050" b="1" dirty="0">
              <a:solidFill>
                <a:srgbClr val="165160"/>
              </a:solidFill>
              <a:latin typeface="Candara"/>
              <a:cs typeface="Candara"/>
            </a:endParaRPr>
          </a:p>
          <a:p>
            <a:pPr marL="109728" indent="0">
              <a:buNone/>
            </a:pPr>
            <a:r>
              <a:rPr lang="en-US" sz="1050" b="1" dirty="0">
                <a:solidFill>
                  <a:srgbClr val="165160"/>
                </a:solidFill>
                <a:latin typeface="Candara"/>
                <a:cs typeface="Candara"/>
              </a:rPr>
              <a:t>Email: </a:t>
            </a:r>
            <a:r>
              <a:rPr lang="en-US" sz="1050" b="1" dirty="0" smtClean="0">
                <a:solidFill>
                  <a:srgbClr val="165160"/>
                </a:solidFill>
                <a:latin typeface="Candara"/>
                <a:cs typeface="Candara"/>
              </a:rPr>
              <a:t>samantha@</a:t>
            </a:r>
            <a:r>
              <a:rPr lang="en-US" sz="1050" b="1" dirty="0">
                <a:solidFill>
                  <a:srgbClr val="165160"/>
                </a:solidFill>
                <a:latin typeface="Candara"/>
                <a:cs typeface="Candara"/>
              </a:rPr>
              <a:t>emailaddress.com</a:t>
            </a:r>
          </a:p>
          <a:p>
            <a:pPr marL="109728" indent="0">
              <a:buNone/>
            </a:pPr>
            <a:r>
              <a:rPr lang="en-US" sz="1050" b="1" dirty="0">
                <a:solidFill>
                  <a:srgbClr val="165160"/>
                </a:solidFill>
                <a:latin typeface="Candara"/>
                <a:cs typeface="Candara"/>
              </a:rPr>
              <a:t>Cell: </a:t>
            </a:r>
            <a:r>
              <a:rPr lang="en-US" sz="1050" b="1" dirty="0" smtClean="0">
                <a:solidFill>
                  <a:srgbClr val="165160"/>
                </a:solidFill>
                <a:latin typeface="Candara"/>
                <a:cs typeface="Candara"/>
              </a:rPr>
              <a:t>555-555-5555</a:t>
            </a:r>
            <a:endParaRPr lang="en-US" sz="1050" b="1" dirty="0">
              <a:solidFill>
                <a:srgbClr val="165160"/>
              </a:solidFill>
              <a:latin typeface="Candara"/>
              <a:cs typeface="Candara"/>
            </a:endParaRPr>
          </a:p>
          <a:p>
            <a:pPr marL="109728" indent="0">
              <a:buNone/>
            </a:pPr>
            <a:endParaRPr lang="en-US" sz="1050" b="1" dirty="0">
              <a:solidFill>
                <a:srgbClr val="165160"/>
              </a:solidFill>
            </a:endParaRPr>
          </a:p>
        </p:txBody>
      </p:sp>
      <p:sp>
        <p:nvSpPr>
          <p:cNvPr id="4" name="Title 3"/>
          <p:cNvSpPr>
            <a:spLocks noGrp="1"/>
          </p:cNvSpPr>
          <p:nvPr>
            <p:ph type="title"/>
          </p:nvPr>
        </p:nvSpPr>
        <p:spPr>
          <a:xfrm>
            <a:off x="342900" y="304800"/>
            <a:ext cx="6172200" cy="838200"/>
          </a:xfrm>
        </p:spPr>
        <p:txBody>
          <a:bodyPr>
            <a:noAutofit/>
          </a:bodyPr>
          <a:lstStyle/>
          <a:p>
            <a:pPr algn="ctr"/>
            <a:r>
              <a:rPr lang="en-US" sz="2400" dirty="0" smtClean="0">
                <a:solidFill>
                  <a:srgbClr val="165160"/>
                </a:solidFill>
                <a:latin typeface="Candara"/>
                <a:cs typeface="Candara"/>
              </a:rPr>
              <a:t>APPENDIX:</a:t>
            </a:r>
            <a:br>
              <a:rPr lang="en-US" sz="2400" dirty="0" smtClean="0">
                <a:solidFill>
                  <a:srgbClr val="165160"/>
                </a:solidFill>
                <a:latin typeface="Candara"/>
                <a:cs typeface="Candara"/>
              </a:rPr>
            </a:br>
            <a:r>
              <a:rPr lang="en-US" sz="2400" dirty="0" smtClean="0">
                <a:solidFill>
                  <a:srgbClr val="165160"/>
                </a:solidFill>
                <a:latin typeface="Candara"/>
                <a:cs typeface="Candara"/>
              </a:rPr>
              <a:t>Suggested template for your cover letter </a:t>
            </a:r>
            <a:endParaRPr lang="en-US" sz="2400" dirty="0">
              <a:solidFill>
                <a:srgbClr val="165160"/>
              </a:solidFill>
              <a:latin typeface="Candara"/>
              <a:cs typeface="Candara"/>
            </a:endParaRPr>
          </a:p>
        </p:txBody>
      </p:sp>
      <p:pic>
        <p:nvPicPr>
          <p:cNvPr id="5" name="Picture 4" descr="BPC Logotype_CC_Final.png"/>
          <p:cNvPicPr/>
          <p:nvPr/>
        </p:nvPicPr>
        <p:blipFill>
          <a:blip r:embed="rId2" cstate="print"/>
          <a:stretch>
            <a:fillRect/>
          </a:stretch>
        </p:blipFill>
        <p:spPr>
          <a:xfrm>
            <a:off x="6057900" y="8128000"/>
            <a:ext cx="527157" cy="558800"/>
          </a:xfrm>
          <a:prstGeom prst="rect">
            <a:avLst/>
          </a:prstGeom>
        </p:spPr>
      </p:pic>
      <p:sp>
        <p:nvSpPr>
          <p:cNvPr id="11" name="TextBox 10"/>
          <p:cNvSpPr txBox="1"/>
          <p:nvPr/>
        </p:nvSpPr>
        <p:spPr>
          <a:xfrm>
            <a:off x="228601" y="8610600"/>
            <a:ext cx="380999" cy="246221"/>
          </a:xfrm>
          <a:prstGeom prst="rect">
            <a:avLst/>
          </a:prstGeom>
          <a:noFill/>
        </p:spPr>
        <p:txBody>
          <a:bodyPr wrap="square" rtlCol="0">
            <a:spAutoFit/>
          </a:bodyPr>
          <a:lstStyle/>
          <a:p>
            <a:r>
              <a:rPr lang="en-US" sz="1000" dirty="0" smtClean="0"/>
              <a:t>31</a:t>
            </a:r>
            <a:endParaRPr lang="en-US" sz="1000" dirty="0"/>
          </a:p>
        </p:txBody>
      </p:sp>
    </p:spTree>
    <p:extLst>
      <p:ext uri="{BB962C8B-B14F-4D97-AF65-F5344CB8AC3E}">
        <p14:creationId xmlns:p14="http://schemas.microsoft.com/office/powerpoint/2010/main" val="1673031786"/>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PC Logotype_CC_Final.png"/>
          <p:cNvPicPr/>
          <p:nvPr/>
        </p:nvPicPr>
        <p:blipFill>
          <a:blip r:embed="rId3" cstate="print"/>
          <a:stretch>
            <a:fillRect/>
          </a:stretch>
        </p:blipFill>
        <p:spPr>
          <a:xfrm>
            <a:off x="5867400" y="8077200"/>
            <a:ext cx="527157" cy="609600"/>
          </a:xfrm>
          <a:prstGeom prst="rect">
            <a:avLst/>
          </a:prstGeom>
        </p:spPr>
      </p:pic>
      <p:sp>
        <p:nvSpPr>
          <p:cNvPr id="4" name="TextBox 3"/>
          <p:cNvSpPr txBox="1"/>
          <p:nvPr/>
        </p:nvSpPr>
        <p:spPr>
          <a:xfrm>
            <a:off x="800100" y="2438401"/>
            <a:ext cx="5372100" cy="4031873"/>
          </a:xfrm>
          <a:prstGeom prst="rect">
            <a:avLst/>
          </a:prstGeom>
          <a:noFill/>
        </p:spPr>
        <p:txBody>
          <a:bodyPr wrap="square" rtlCol="0">
            <a:spAutoFit/>
          </a:bodyPr>
          <a:lstStyle/>
          <a:p>
            <a:pPr marL="624078" indent="-514350" algn="ctr">
              <a:buNone/>
            </a:pPr>
            <a:r>
              <a:rPr lang="en-US" sz="3200" b="1" dirty="0" smtClean="0">
                <a:solidFill>
                  <a:schemeClr val="accent1">
                    <a:lumMod val="50000"/>
                  </a:schemeClr>
                </a:solidFill>
                <a:latin typeface="Candara" pitchFamily="34" charset="0"/>
              </a:rPr>
              <a:t>GOOD LUCK!</a:t>
            </a:r>
          </a:p>
          <a:p>
            <a:pPr marL="624078" indent="-514350" algn="ctr">
              <a:buNone/>
            </a:pPr>
            <a:endParaRPr lang="en-US" sz="3200" b="1" dirty="0" smtClean="0">
              <a:solidFill>
                <a:schemeClr val="accent1">
                  <a:lumMod val="50000"/>
                </a:schemeClr>
              </a:solidFill>
              <a:latin typeface="Candara" pitchFamily="34" charset="0"/>
            </a:endParaRPr>
          </a:p>
          <a:p>
            <a:pPr marL="624078" indent="-514350" algn="ctr">
              <a:buNone/>
            </a:pPr>
            <a:r>
              <a:rPr lang="en-US" sz="2400" b="1" dirty="0" smtClean="0">
                <a:solidFill>
                  <a:schemeClr val="accent1">
                    <a:lumMod val="50000"/>
                  </a:schemeClr>
                </a:solidFill>
                <a:latin typeface="Candara" pitchFamily="34" charset="0"/>
              </a:rPr>
              <a:t>Please contact me if you need further assistance.</a:t>
            </a:r>
          </a:p>
          <a:p>
            <a:pPr marL="624078" indent="-514350" algn="ctr">
              <a:buNone/>
            </a:pPr>
            <a:r>
              <a:rPr lang="en-US" sz="2400" b="1" dirty="0" smtClean="0">
                <a:solidFill>
                  <a:schemeClr val="accent1">
                    <a:lumMod val="50000"/>
                  </a:schemeClr>
                </a:solidFill>
                <a:latin typeface="Candara" pitchFamily="34" charset="0"/>
              </a:rPr>
              <a:t> </a:t>
            </a:r>
          </a:p>
          <a:p>
            <a:pPr marL="624078" indent="-514350" algn="ctr">
              <a:buNone/>
            </a:pPr>
            <a:r>
              <a:rPr lang="en-US" sz="2400" b="1" dirty="0" smtClean="0">
                <a:solidFill>
                  <a:schemeClr val="accent1">
                    <a:lumMod val="50000"/>
                  </a:schemeClr>
                </a:solidFill>
                <a:latin typeface="Candara" pitchFamily="34" charset="0"/>
              </a:rPr>
              <a:t>Email: brad@bradpollak.com</a:t>
            </a:r>
          </a:p>
          <a:p>
            <a:pPr marL="624078" indent="-514350" algn="ctr">
              <a:buNone/>
            </a:pPr>
            <a:r>
              <a:rPr lang="en-US" sz="2400" b="1" dirty="0" smtClean="0">
                <a:solidFill>
                  <a:schemeClr val="accent1">
                    <a:lumMod val="50000"/>
                  </a:schemeClr>
                </a:solidFill>
                <a:latin typeface="Candara" pitchFamily="34" charset="0"/>
              </a:rPr>
              <a:t>Tel: (562) 795-6121</a:t>
            </a:r>
          </a:p>
          <a:p>
            <a:pPr marL="624078" indent="-514350" algn="ctr">
              <a:buNone/>
            </a:pPr>
            <a:endParaRPr lang="en-US" sz="2400" b="1" dirty="0" smtClean="0">
              <a:solidFill>
                <a:schemeClr val="accent1">
                  <a:lumMod val="50000"/>
                </a:schemeClr>
              </a:solidFill>
              <a:latin typeface="Candara" pitchFamily="34" charset="0"/>
            </a:endParaRPr>
          </a:p>
          <a:p>
            <a:pPr algn="ctr">
              <a:buNone/>
            </a:pPr>
            <a:r>
              <a:rPr lang="en-US" sz="2400" b="1" dirty="0" smtClean="0">
                <a:solidFill>
                  <a:schemeClr val="accent1">
                    <a:lumMod val="50000"/>
                  </a:schemeClr>
                </a:solidFill>
                <a:latin typeface="Candara" pitchFamily="34" charset="0"/>
              </a:rPr>
              <a:t>www.bradpollak.com</a:t>
            </a:r>
          </a:p>
          <a:p>
            <a:pPr>
              <a:buNone/>
            </a:pPr>
            <a:endParaRPr lang="en-US" sz="2400" b="1" dirty="0" smtClean="0">
              <a:latin typeface="Candara" pitchFamily="34" charset="0"/>
            </a:endParaRPr>
          </a:p>
        </p:txBody>
      </p:sp>
      <p:sp>
        <p:nvSpPr>
          <p:cNvPr id="7" name="Slide Number Placeholder 6"/>
          <p:cNvSpPr>
            <a:spLocks noGrp="1"/>
          </p:cNvSpPr>
          <p:nvPr>
            <p:ph type="sldNum" sz="quarter" idx="12"/>
          </p:nvPr>
        </p:nvSpPr>
        <p:spPr>
          <a:xfrm>
            <a:off x="152400" y="8428567"/>
            <a:ext cx="381000" cy="486833"/>
          </a:xfrm>
        </p:spPr>
        <p:txBody>
          <a:bodyPr/>
          <a:lstStyle/>
          <a:p>
            <a:fld id="{EA4CBDFB-8A55-455A-B3E0-6E05DAED4A56}" type="slidenum">
              <a:rPr lang="en-US" smtClean="0"/>
              <a:pPr/>
              <a:t>32</a:t>
            </a:fld>
            <a:endParaRPr lang="en-US" dirty="0"/>
          </a:p>
        </p:txBody>
      </p:sp>
    </p:spTree>
    <p:extLst>
      <p:ext uri="{BB962C8B-B14F-4D97-AF65-F5344CB8AC3E}">
        <p14:creationId xmlns:p14="http://schemas.microsoft.com/office/powerpoint/2010/main" val="1595118697"/>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solidFill>
                  <a:schemeClr val="accent1">
                    <a:lumMod val="50000"/>
                  </a:schemeClr>
                </a:solidFill>
                <a:latin typeface="Candara" pitchFamily="34" charset="0"/>
              </a:rPr>
              <a:t>Establish Your Goals:</a:t>
            </a:r>
            <a:endParaRPr lang="en-US" sz="32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6000750" y="7924800"/>
            <a:ext cx="571500" cy="457200"/>
          </a:xfrm>
          <a:prstGeom prst="rect">
            <a:avLst/>
          </a:prstGeom>
        </p:spPr>
      </p:pic>
      <p:sp>
        <p:nvSpPr>
          <p:cNvPr id="9" name="Slide Number Placeholder 8"/>
          <p:cNvSpPr>
            <a:spLocks noGrp="1"/>
          </p:cNvSpPr>
          <p:nvPr>
            <p:ph type="sldNum" sz="quarter" idx="12"/>
          </p:nvPr>
        </p:nvSpPr>
        <p:spPr>
          <a:xfrm>
            <a:off x="228600" y="8458200"/>
            <a:ext cx="304800" cy="486833"/>
          </a:xfrm>
        </p:spPr>
        <p:txBody>
          <a:bodyPr/>
          <a:lstStyle/>
          <a:p>
            <a:fld id="{EA4CBDFB-8A55-455A-B3E0-6E05DAED4A56}" type="slidenum">
              <a:rPr lang="en-US" smtClean="0"/>
              <a:pPr/>
              <a:t>4</a:t>
            </a:fld>
            <a:endParaRPr lang="en-US" dirty="0"/>
          </a:p>
        </p:txBody>
      </p:sp>
      <p:sp>
        <p:nvSpPr>
          <p:cNvPr id="2" name="Content Placeholder 1"/>
          <p:cNvSpPr>
            <a:spLocks noGrp="1"/>
          </p:cNvSpPr>
          <p:nvPr>
            <p:ph idx="1"/>
          </p:nvPr>
        </p:nvSpPr>
        <p:spPr>
          <a:xfrm>
            <a:off x="342900" y="1676401"/>
            <a:ext cx="6172200" cy="6333322"/>
          </a:xfrm>
        </p:spPr>
        <p:txBody>
          <a:bodyPr>
            <a:normAutofit/>
          </a:bodyPr>
          <a:lstStyle/>
          <a:p>
            <a:pPr marL="109728" indent="0">
              <a:buNone/>
            </a:pPr>
            <a:r>
              <a:rPr lang="en-US" dirty="0" smtClean="0">
                <a:solidFill>
                  <a:schemeClr val="accent1">
                    <a:lumMod val="50000"/>
                  </a:schemeClr>
                </a:solidFill>
                <a:latin typeface="Candara"/>
                <a:cs typeface="Candara"/>
              </a:rPr>
              <a:t>The very first step you need to take in your job search is to </a:t>
            </a:r>
            <a:r>
              <a:rPr lang="en-US" b="1" i="1" dirty="0" smtClean="0">
                <a:solidFill>
                  <a:schemeClr val="accent1">
                    <a:lumMod val="50000"/>
                  </a:schemeClr>
                </a:solidFill>
                <a:latin typeface="Candara"/>
                <a:cs typeface="Candara"/>
              </a:rPr>
              <a:t>establish your goals</a:t>
            </a:r>
            <a:r>
              <a:rPr lang="en-US" dirty="0" smtClean="0">
                <a:solidFill>
                  <a:schemeClr val="accent1">
                    <a:lumMod val="50000"/>
                  </a:schemeClr>
                </a:solidFill>
                <a:latin typeface="Candara"/>
                <a:cs typeface="Candara"/>
              </a:rPr>
              <a:t>. If you can answer the following </a:t>
            </a:r>
          </a:p>
          <a:p>
            <a:pPr marL="109728" indent="0">
              <a:buNone/>
            </a:pPr>
            <a:r>
              <a:rPr lang="en-US" dirty="0" smtClean="0">
                <a:solidFill>
                  <a:schemeClr val="accent1">
                    <a:lumMod val="50000"/>
                  </a:schemeClr>
                </a:solidFill>
                <a:latin typeface="Candara"/>
                <a:cs typeface="Candara"/>
              </a:rPr>
              <a:t>3 questions (out loud!), you’ll have a much better chance of being focused during your job search and successful in finding the right opportunities for yourself.</a:t>
            </a:r>
          </a:p>
          <a:p>
            <a:pPr marL="109728" indent="0">
              <a:buNone/>
            </a:pPr>
            <a:endParaRPr lang="en-US" dirty="0" smtClean="0">
              <a:solidFill>
                <a:schemeClr val="accent1">
                  <a:lumMod val="50000"/>
                </a:schemeClr>
              </a:solidFill>
              <a:latin typeface="Candara"/>
              <a:cs typeface="Candara"/>
            </a:endParaRPr>
          </a:p>
          <a:p>
            <a:pPr marL="109728" indent="0">
              <a:buNone/>
            </a:pPr>
            <a:r>
              <a:rPr lang="en-US" b="1" dirty="0" smtClean="0">
                <a:solidFill>
                  <a:schemeClr val="accent1">
                    <a:lumMod val="50000"/>
                  </a:schemeClr>
                </a:solidFill>
                <a:latin typeface="Candara"/>
                <a:cs typeface="Candara"/>
              </a:rPr>
              <a:t>1. </a:t>
            </a:r>
            <a:r>
              <a:rPr lang="en-US" b="1" i="1" dirty="0" smtClean="0">
                <a:solidFill>
                  <a:schemeClr val="accent1">
                    <a:lumMod val="50000"/>
                  </a:schemeClr>
                </a:solidFill>
                <a:latin typeface="Candara"/>
                <a:cs typeface="Candara"/>
              </a:rPr>
              <a:t>Why do I need a job?</a:t>
            </a:r>
          </a:p>
          <a:p>
            <a:pPr marL="109728" indent="0">
              <a:buNone/>
            </a:pPr>
            <a:r>
              <a:rPr lang="en-US" b="1" dirty="0" smtClean="0">
                <a:solidFill>
                  <a:schemeClr val="accent1">
                    <a:lumMod val="50000"/>
                  </a:schemeClr>
                </a:solidFill>
                <a:latin typeface="Candara"/>
                <a:cs typeface="Candara"/>
              </a:rPr>
              <a:t>2. </a:t>
            </a:r>
            <a:r>
              <a:rPr lang="en-US" b="1" i="1" dirty="0" smtClean="0">
                <a:solidFill>
                  <a:schemeClr val="accent1">
                    <a:lumMod val="50000"/>
                  </a:schemeClr>
                </a:solidFill>
                <a:latin typeface="Candara"/>
                <a:cs typeface="Candara"/>
              </a:rPr>
              <a:t>What kind of work would I like to do?</a:t>
            </a:r>
          </a:p>
          <a:p>
            <a:pPr marL="109728" indent="0">
              <a:buNone/>
            </a:pPr>
            <a:r>
              <a:rPr lang="en-US" b="1" dirty="0" smtClean="0">
                <a:solidFill>
                  <a:schemeClr val="accent1">
                    <a:lumMod val="50000"/>
                  </a:schemeClr>
                </a:solidFill>
                <a:latin typeface="Candara"/>
                <a:cs typeface="Candara"/>
              </a:rPr>
              <a:t>3. </a:t>
            </a:r>
            <a:r>
              <a:rPr lang="en-US" b="1" i="1" dirty="0" smtClean="0">
                <a:solidFill>
                  <a:schemeClr val="accent1">
                    <a:lumMod val="50000"/>
                  </a:schemeClr>
                </a:solidFill>
                <a:latin typeface="Candara"/>
                <a:cs typeface="Candara"/>
              </a:rPr>
              <a:t>How much money do I need to make?</a:t>
            </a:r>
            <a:endParaRPr lang="en-US" b="1" i="1" dirty="0">
              <a:solidFill>
                <a:schemeClr val="accent1">
                  <a:lumMod val="50000"/>
                </a:schemeClr>
              </a:solidFill>
              <a:latin typeface="Candara"/>
              <a:cs typeface="Candara"/>
            </a:endParaRPr>
          </a:p>
        </p:txBody>
      </p:sp>
    </p:spTree>
    <p:extLst>
      <p:ext uri="{BB962C8B-B14F-4D97-AF65-F5344CB8AC3E}">
        <p14:creationId xmlns:p14="http://schemas.microsoft.com/office/powerpoint/2010/main" val="690864742"/>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solidFill>
                  <a:schemeClr val="accent1">
                    <a:lumMod val="50000"/>
                  </a:schemeClr>
                </a:solidFill>
                <a:latin typeface="Candara" pitchFamily="34" charset="0"/>
              </a:rPr>
              <a:t>Develop An Elevator Pitch:</a:t>
            </a:r>
            <a:endParaRPr lang="en-US" sz="32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6000750" y="7924800"/>
            <a:ext cx="571500" cy="457200"/>
          </a:xfrm>
          <a:prstGeom prst="rect">
            <a:avLst/>
          </a:prstGeom>
        </p:spPr>
      </p:pic>
      <p:sp>
        <p:nvSpPr>
          <p:cNvPr id="9" name="Slide Number Placeholder 8"/>
          <p:cNvSpPr>
            <a:spLocks noGrp="1"/>
          </p:cNvSpPr>
          <p:nvPr>
            <p:ph type="sldNum" sz="quarter" idx="12"/>
          </p:nvPr>
        </p:nvSpPr>
        <p:spPr>
          <a:xfrm>
            <a:off x="228600" y="8458200"/>
            <a:ext cx="304800" cy="486833"/>
          </a:xfrm>
        </p:spPr>
        <p:txBody>
          <a:bodyPr/>
          <a:lstStyle/>
          <a:p>
            <a:fld id="{EA4CBDFB-8A55-455A-B3E0-6E05DAED4A56}" type="slidenum">
              <a:rPr lang="en-US" smtClean="0"/>
              <a:pPr/>
              <a:t>5</a:t>
            </a:fld>
            <a:endParaRPr lang="en-US" dirty="0"/>
          </a:p>
        </p:txBody>
      </p:sp>
      <p:sp>
        <p:nvSpPr>
          <p:cNvPr id="2" name="Content Placeholder 1"/>
          <p:cNvSpPr>
            <a:spLocks noGrp="1"/>
          </p:cNvSpPr>
          <p:nvPr>
            <p:ph idx="1"/>
          </p:nvPr>
        </p:nvSpPr>
        <p:spPr>
          <a:xfrm>
            <a:off x="342900" y="1600200"/>
            <a:ext cx="6172200" cy="6409523"/>
          </a:xfrm>
        </p:spPr>
        <p:txBody>
          <a:bodyPr>
            <a:normAutofit lnSpcReduction="10000"/>
          </a:bodyPr>
          <a:lstStyle/>
          <a:p>
            <a:pPr marL="109728" indent="0">
              <a:buNone/>
            </a:pPr>
            <a:r>
              <a:rPr lang="en-US" dirty="0" smtClean="0">
                <a:solidFill>
                  <a:schemeClr val="accent1">
                    <a:lumMod val="50000"/>
                  </a:schemeClr>
                </a:solidFill>
                <a:latin typeface="Candara"/>
                <a:cs typeface="Candara"/>
              </a:rPr>
              <a:t>Once you’ve established your goals, you need to develop an </a:t>
            </a:r>
            <a:r>
              <a:rPr lang="en-US" b="1" i="1" dirty="0" smtClean="0">
                <a:solidFill>
                  <a:schemeClr val="accent1">
                    <a:lumMod val="50000"/>
                  </a:schemeClr>
                </a:solidFill>
                <a:latin typeface="Candara"/>
                <a:cs typeface="Candara"/>
              </a:rPr>
              <a:t>easy</a:t>
            </a:r>
            <a:r>
              <a:rPr lang="en-US" dirty="0" smtClean="0">
                <a:solidFill>
                  <a:schemeClr val="accent1">
                    <a:lumMod val="50000"/>
                  </a:schemeClr>
                </a:solidFill>
                <a:latin typeface="Candara"/>
                <a:cs typeface="Candara"/>
              </a:rPr>
              <a:t> and </a:t>
            </a:r>
            <a:r>
              <a:rPr lang="en-US" b="1" i="1" dirty="0" smtClean="0">
                <a:solidFill>
                  <a:schemeClr val="accent1">
                    <a:lumMod val="50000"/>
                  </a:schemeClr>
                </a:solidFill>
                <a:latin typeface="Candara"/>
                <a:cs typeface="Candara"/>
              </a:rPr>
              <a:t>quick</a:t>
            </a:r>
            <a:r>
              <a:rPr lang="en-US" dirty="0" smtClean="0">
                <a:solidFill>
                  <a:schemeClr val="accent1">
                    <a:lumMod val="50000"/>
                  </a:schemeClr>
                </a:solidFill>
                <a:latin typeface="Candara"/>
                <a:cs typeface="Candara"/>
              </a:rPr>
              <a:t> way for people to understand what </a:t>
            </a:r>
            <a:r>
              <a:rPr lang="en-US" b="1" i="1" dirty="0" smtClean="0">
                <a:solidFill>
                  <a:schemeClr val="accent1">
                    <a:lumMod val="50000"/>
                  </a:schemeClr>
                </a:solidFill>
                <a:latin typeface="Candara"/>
                <a:cs typeface="Candara"/>
              </a:rPr>
              <a:t>kind</a:t>
            </a:r>
            <a:r>
              <a:rPr lang="en-US" dirty="0" smtClean="0">
                <a:solidFill>
                  <a:schemeClr val="accent1">
                    <a:lumMod val="50000"/>
                  </a:schemeClr>
                </a:solidFill>
                <a:latin typeface="Candara"/>
                <a:cs typeface="Candara"/>
              </a:rPr>
              <a:t> of job you are looking  for and what </a:t>
            </a:r>
            <a:r>
              <a:rPr lang="en-US" b="1" i="1" dirty="0" smtClean="0">
                <a:solidFill>
                  <a:schemeClr val="accent1">
                    <a:lumMod val="50000"/>
                  </a:schemeClr>
                </a:solidFill>
                <a:latin typeface="Candara"/>
                <a:cs typeface="Candara"/>
              </a:rPr>
              <a:t>skills</a:t>
            </a:r>
            <a:r>
              <a:rPr lang="en-US" i="1" dirty="0" smtClean="0">
                <a:solidFill>
                  <a:schemeClr val="accent1">
                    <a:lumMod val="50000"/>
                  </a:schemeClr>
                </a:solidFill>
                <a:latin typeface="Candara"/>
                <a:cs typeface="Candara"/>
              </a:rPr>
              <a:t>,</a:t>
            </a:r>
            <a:r>
              <a:rPr lang="en-US" b="1" i="1" dirty="0" smtClean="0">
                <a:solidFill>
                  <a:schemeClr val="accent1">
                    <a:lumMod val="50000"/>
                  </a:schemeClr>
                </a:solidFill>
                <a:latin typeface="Candara"/>
                <a:cs typeface="Candara"/>
              </a:rPr>
              <a:t> training</a:t>
            </a:r>
            <a:r>
              <a:rPr lang="en-US" dirty="0" smtClean="0">
                <a:solidFill>
                  <a:schemeClr val="accent1">
                    <a:lumMod val="50000"/>
                  </a:schemeClr>
                </a:solidFill>
                <a:latin typeface="Candara"/>
                <a:cs typeface="Candara"/>
              </a:rPr>
              <a:t> and </a:t>
            </a:r>
            <a:r>
              <a:rPr lang="en-US" b="1" i="1" dirty="0" smtClean="0">
                <a:solidFill>
                  <a:schemeClr val="accent1">
                    <a:lumMod val="50000"/>
                  </a:schemeClr>
                </a:solidFill>
                <a:latin typeface="Candara"/>
                <a:cs typeface="Candara"/>
              </a:rPr>
              <a:t>experience</a:t>
            </a:r>
            <a:r>
              <a:rPr lang="en-US" dirty="0" smtClean="0">
                <a:solidFill>
                  <a:schemeClr val="accent1">
                    <a:lumMod val="50000"/>
                  </a:schemeClr>
                </a:solidFill>
                <a:latin typeface="Candara"/>
                <a:cs typeface="Candara"/>
              </a:rPr>
              <a:t> you bring to the table.</a:t>
            </a:r>
          </a:p>
          <a:p>
            <a:pPr marL="109728" indent="0">
              <a:buNone/>
            </a:pPr>
            <a:endParaRPr lang="en-US" dirty="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The </a:t>
            </a:r>
            <a:r>
              <a:rPr lang="en-US" b="1" i="1" dirty="0" smtClean="0">
                <a:solidFill>
                  <a:schemeClr val="accent1">
                    <a:lumMod val="50000"/>
                  </a:schemeClr>
                </a:solidFill>
                <a:latin typeface="Candara"/>
                <a:cs typeface="Candara"/>
              </a:rPr>
              <a:t>best</a:t>
            </a:r>
            <a:r>
              <a:rPr lang="en-US" dirty="0" smtClean="0">
                <a:solidFill>
                  <a:schemeClr val="accent1">
                    <a:lumMod val="50000"/>
                  </a:schemeClr>
                </a:solidFill>
                <a:latin typeface="Candara"/>
                <a:cs typeface="Candara"/>
              </a:rPr>
              <a:t> way to do this is to develop what is known as an </a:t>
            </a:r>
            <a:r>
              <a:rPr lang="en-US" b="1" i="1" dirty="0" smtClean="0">
                <a:solidFill>
                  <a:schemeClr val="accent1">
                    <a:lumMod val="50000"/>
                  </a:schemeClr>
                </a:solidFill>
                <a:latin typeface="Candara"/>
                <a:cs typeface="Candara"/>
              </a:rPr>
              <a:t>“elevator pitch.”</a:t>
            </a:r>
          </a:p>
          <a:p>
            <a:pPr marL="109728" indent="0">
              <a:buNone/>
            </a:pPr>
            <a:endParaRPr lang="en-US" dirty="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In the amount of time that you would be riding in an elevator, you need to be able to succinctly describe </a:t>
            </a:r>
            <a:r>
              <a:rPr lang="en-US" b="1" i="1" dirty="0" smtClean="0">
                <a:solidFill>
                  <a:schemeClr val="accent1">
                    <a:lumMod val="50000"/>
                  </a:schemeClr>
                </a:solidFill>
                <a:latin typeface="Candara"/>
                <a:cs typeface="Candara"/>
              </a:rPr>
              <a:t>what</a:t>
            </a:r>
            <a:r>
              <a:rPr lang="en-US" dirty="0" smtClean="0">
                <a:solidFill>
                  <a:schemeClr val="accent1">
                    <a:lumMod val="50000"/>
                  </a:schemeClr>
                </a:solidFill>
                <a:latin typeface="Candara"/>
                <a:cs typeface="Candara"/>
              </a:rPr>
              <a:t> types of things you’d like to do, </a:t>
            </a:r>
            <a:r>
              <a:rPr lang="en-US" b="1" i="1" dirty="0" smtClean="0">
                <a:solidFill>
                  <a:schemeClr val="accent1">
                    <a:lumMod val="50000"/>
                  </a:schemeClr>
                </a:solidFill>
                <a:latin typeface="Candara"/>
                <a:cs typeface="Candara"/>
              </a:rPr>
              <a:t>why</a:t>
            </a:r>
            <a:r>
              <a:rPr lang="en-US" dirty="0" smtClean="0">
                <a:solidFill>
                  <a:schemeClr val="accent1">
                    <a:lumMod val="50000"/>
                  </a:schemeClr>
                </a:solidFill>
                <a:latin typeface="Candara"/>
                <a:cs typeface="Candara"/>
              </a:rPr>
              <a:t> you’d like to do them and </a:t>
            </a:r>
            <a:r>
              <a:rPr lang="en-US" b="1" i="1" dirty="0" smtClean="0">
                <a:solidFill>
                  <a:schemeClr val="accent1">
                    <a:lumMod val="50000"/>
                  </a:schemeClr>
                </a:solidFill>
                <a:latin typeface="Candara"/>
                <a:cs typeface="Candara"/>
              </a:rPr>
              <a:t>how you can add value to an organization</a:t>
            </a:r>
            <a:r>
              <a:rPr lang="en-US" dirty="0" smtClean="0">
                <a:solidFill>
                  <a:schemeClr val="accent1">
                    <a:lumMod val="50000"/>
                  </a:schemeClr>
                </a:solidFill>
                <a:latin typeface="Candara"/>
                <a:cs typeface="Candara"/>
              </a:rPr>
              <a:t>. </a:t>
            </a:r>
            <a:endParaRPr lang="en-US" dirty="0">
              <a:solidFill>
                <a:schemeClr val="accent1">
                  <a:lumMod val="50000"/>
                </a:schemeClr>
              </a:solidFill>
              <a:latin typeface="Candara"/>
              <a:cs typeface="Candara"/>
            </a:endParaRPr>
          </a:p>
        </p:txBody>
      </p:sp>
    </p:spTree>
    <p:extLst>
      <p:ext uri="{BB962C8B-B14F-4D97-AF65-F5344CB8AC3E}">
        <p14:creationId xmlns:p14="http://schemas.microsoft.com/office/powerpoint/2010/main" val="3518103207"/>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solidFill>
                  <a:schemeClr val="accent1">
                    <a:lumMod val="50000"/>
                  </a:schemeClr>
                </a:solidFill>
                <a:latin typeface="Candara" pitchFamily="34" charset="0"/>
              </a:rPr>
              <a:t>Network</a:t>
            </a:r>
            <a:endParaRPr lang="en-US" sz="32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6000750" y="7924800"/>
            <a:ext cx="571500" cy="457200"/>
          </a:xfrm>
          <a:prstGeom prst="rect">
            <a:avLst/>
          </a:prstGeom>
        </p:spPr>
      </p:pic>
      <p:sp>
        <p:nvSpPr>
          <p:cNvPr id="9" name="Slide Number Placeholder 8"/>
          <p:cNvSpPr>
            <a:spLocks noGrp="1"/>
          </p:cNvSpPr>
          <p:nvPr>
            <p:ph type="sldNum" sz="quarter" idx="12"/>
          </p:nvPr>
        </p:nvSpPr>
        <p:spPr>
          <a:xfrm>
            <a:off x="228600" y="8458200"/>
            <a:ext cx="304800" cy="486833"/>
          </a:xfrm>
        </p:spPr>
        <p:txBody>
          <a:bodyPr/>
          <a:lstStyle/>
          <a:p>
            <a:fld id="{EA4CBDFB-8A55-455A-B3E0-6E05DAED4A56}" type="slidenum">
              <a:rPr lang="en-US" smtClean="0"/>
              <a:pPr/>
              <a:t>6</a:t>
            </a:fld>
            <a:endParaRPr lang="en-US" dirty="0"/>
          </a:p>
        </p:txBody>
      </p:sp>
      <p:sp>
        <p:nvSpPr>
          <p:cNvPr id="2" name="Content Placeholder 1"/>
          <p:cNvSpPr>
            <a:spLocks noGrp="1"/>
          </p:cNvSpPr>
          <p:nvPr>
            <p:ph idx="1"/>
          </p:nvPr>
        </p:nvSpPr>
        <p:spPr>
          <a:xfrm>
            <a:off x="342900" y="1828800"/>
            <a:ext cx="6172200" cy="6180923"/>
          </a:xfrm>
        </p:spPr>
        <p:txBody>
          <a:bodyPr>
            <a:normAutofit lnSpcReduction="10000"/>
          </a:bodyPr>
          <a:lstStyle/>
          <a:p>
            <a:pPr marL="109728" indent="0">
              <a:buNone/>
            </a:pPr>
            <a:r>
              <a:rPr lang="en-US" dirty="0" smtClean="0">
                <a:solidFill>
                  <a:schemeClr val="accent1">
                    <a:lumMod val="50000"/>
                  </a:schemeClr>
                </a:solidFill>
                <a:latin typeface="Candara"/>
                <a:cs typeface="Candara"/>
              </a:rPr>
              <a:t>Once you have established your goals and are comfortable with your elevator pitch, the next steps are to </a:t>
            </a:r>
            <a:r>
              <a:rPr lang="en-US" b="1" i="1" dirty="0" smtClean="0">
                <a:solidFill>
                  <a:schemeClr val="accent1">
                    <a:lumMod val="50000"/>
                  </a:schemeClr>
                </a:solidFill>
                <a:latin typeface="Candara"/>
                <a:cs typeface="Candara"/>
              </a:rPr>
              <a:t>network</a:t>
            </a:r>
            <a:r>
              <a:rPr lang="en-US" dirty="0" smtClean="0">
                <a:solidFill>
                  <a:schemeClr val="accent1">
                    <a:lumMod val="50000"/>
                  </a:schemeClr>
                </a:solidFill>
                <a:latin typeface="Candara"/>
                <a:cs typeface="Candara"/>
              </a:rPr>
              <a:t> and set up </a:t>
            </a:r>
            <a:r>
              <a:rPr lang="en-US" b="1" i="1" dirty="0" smtClean="0">
                <a:solidFill>
                  <a:schemeClr val="accent1">
                    <a:lumMod val="50000"/>
                  </a:schemeClr>
                </a:solidFill>
                <a:latin typeface="Candara"/>
                <a:cs typeface="Candara"/>
              </a:rPr>
              <a:t>informational interviews</a:t>
            </a:r>
            <a:r>
              <a:rPr lang="en-US" dirty="0" smtClean="0">
                <a:solidFill>
                  <a:schemeClr val="accent1">
                    <a:lumMod val="50000"/>
                  </a:schemeClr>
                </a:solidFill>
                <a:latin typeface="Candara"/>
                <a:cs typeface="Candara"/>
              </a:rPr>
              <a:t>.</a:t>
            </a:r>
          </a:p>
          <a:p>
            <a:pPr marL="109728" indent="0">
              <a:buNone/>
            </a:pPr>
            <a:endParaRPr lang="en-US" dirty="0">
              <a:solidFill>
                <a:schemeClr val="accent1">
                  <a:lumMod val="50000"/>
                </a:schemeClr>
              </a:solidFill>
              <a:latin typeface="Candara"/>
              <a:cs typeface="Candara"/>
            </a:endParaRPr>
          </a:p>
          <a:p>
            <a:pPr marL="109728" indent="0">
              <a:buNone/>
            </a:pPr>
            <a:r>
              <a:rPr lang="en-US" b="1" i="1" dirty="0" smtClean="0">
                <a:solidFill>
                  <a:schemeClr val="accent1">
                    <a:lumMod val="50000"/>
                  </a:schemeClr>
                </a:solidFill>
                <a:latin typeface="Candara"/>
                <a:cs typeface="Candara"/>
              </a:rPr>
              <a:t>Networking is the art of keeping in touch with people you know, and getting in touch with people you would like to meet.</a:t>
            </a:r>
          </a:p>
          <a:p>
            <a:pPr marL="109728" indent="0">
              <a:buNone/>
            </a:pPr>
            <a:endParaRPr lang="en-US" dirty="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Networking allows old friends new friends, colleagues and future employers to have an up-to-date understanding of what you’re doing or what you’d like to do.</a:t>
            </a:r>
            <a:endParaRPr lang="en-US" dirty="0">
              <a:solidFill>
                <a:schemeClr val="accent1">
                  <a:lumMod val="50000"/>
                </a:schemeClr>
              </a:solidFill>
              <a:latin typeface="Candara"/>
              <a:cs typeface="Candara"/>
            </a:endParaRPr>
          </a:p>
        </p:txBody>
      </p:sp>
    </p:spTree>
    <p:extLst>
      <p:ext uri="{BB962C8B-B14F-4D97-AF65-F5344CB8AC3E}">
        <p14:creationId xmlns:p14="http://schemas.microsoft.com/office/powerpoint/2010/main" val="1247434184"/>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solidFill>
                  <a:schemeClr val="accent1">
                    <a:lumMod val="50000"/>
                  </a:schemeClr>
                </a:solidFill>
                <a:latin typeface="Candara" pitchFamily="34" charset="0"/>
              </a:rPr>
              <a:t>Set Up Informational Interviews:</a:t>
            </a:r>
            <a:endParaRPr lang="en-US" sz="32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6000750" y="7924800"/>
            <a:ext cx="571500" cy="457200"/>
          </a:xfrm>
          <a:prstGeom prst="rect">
            <a:avLst/>
          </a:prstGeom>
        </p:spPr>
      </p:pic>
      <p:sp>
        <p:nvSpPr>
          <p:cNvPr id="9" name="Slide Number Placeholder 8"/>
          <p:cNvSpPr>
            <a:spLocks noGrp="1"/>
          </p:cNvSpPr>
          <p:nvPr>
            <p:ph type="sldNum" sz="quarter" idx="12"/>
          </p:nvPr>
        </p:nvSpPr>
        <p:spPr>
          <a:xfrm>
            <a:off x="228600" y="8458200"/>
            <a:ext cx="304800" cy="486833"/>
          </a:xfrm>
        </p:spPr>
        <p:txBody>
          <a:bodyPr/>
          <a:lstStyle/>
          <a:p>
            <a:fld id="{EA4CBDFB-8A55-455A-B3E0-6E05DAED4A56}" type="slidenum">
              <a:rPr lang="en-US" smtClean="0"/>
              <a:pPr/>
              <a:t>7</a:t>
            </a:fld>
            <a:endParaRPr lang="en-US" dirty="0"/>
          </a:p>
        </p:txBody>
      </p:sp>
      <p:sp>
        <p:nvSpPr>
          <p:cNvPr id="2" name="Content Placeholder 1"/>
          <p:cNvSpPr>
            <a:spLocks noGrp="1"/>
          </p:cNvSpPr>
          <p:nvPr>
            <p:ph idx="1"/>
          </p:nvPr>
        </p:nvSpPr>
        <p:spPr>
          <a:xfrm>
            <a:off x="342900" y="1676401"/>
            <a:ext cx="6172200" cy="6333322"/>
          </a:xfrm>
        </p:spPr>
        <p:txBody>
          <a:bodyPr>
            <a:normAutofit lnSpcReduction="10000"/>
          </a:bodyPr>
          <a:lstStyle/>
          <a:p>
            <a:pPr marL="109728" indent="0">
              <a:buNone/>
            </a:pPr>
            <a:r>
              <a:rPr lang="en-US" dirty="0" smtClean="0">
                <a:solidFill>
                  <a:schemeClr val="accent1">
                    <a:lumMod val="50000"/>
                  </a:schemeClr>
                </a:solidFill>
                <a:latin typeface="Candara"/>
                <a:cs typeface="Candara"/>
              </a:rPr>
              <a:t>Informational interviews are part of the networking process. </a:t>
            </a:r>
          </a:p>
          <a:p>
            <a:pPr marL="109728" indent="0">
              <a:buNone/>
            </a:pPr>
            <a:endParaRPr lang="en-US" dirty="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They are </a:t>
            </a:r>
            <a:r>
              <a:rPr lang="en-US" b="1" i="1" dirty="0" smtClean="0">
                <a:solidFill>
                  <a:schemeClr val="accent1">
                    <a:lumMod val="50000"/>
                  </a:schemeClr>
                </a:solidFill>
                <a:latin typeface="Candara"/>
                <a:cs typeface="Candara"/>
              </a:rPr>
              <a:t>fact-finding conversations </a:t>
            </a:r>
            <a:r>
              <a:rPr lang="en-US" dirty="0" smtClean="0">
                <a:solidFill>
                  <a:schemeClr val="accent1">
                    <a:lumMod val="50000"/>
                  </a:schemeClr>
                </a:solidFill>
                <a:latin typeface="Candara"/>
                <a:cs typeface="Candara"/>
              </a:rPr>
              <a:t>that you set up with people who can help you learn more about a specific job,  profession, company or industry – or with people who, after meeting you, might be inspired to hire you or refer you to someone else who might be able to hire you.</a:t>
            </a:r>
          </a:p>
          <a:p>
            <a:pPr marL="109728" indent="0">
              <a:buNone/>
            </a:pPr>
            <a:endParaRPr lang="en-US" dirty="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Informational interviews </a:t>
            </a:r>
            <a:r>
              <a:rPr lang="en-US" b="1" i="1" dirty="0" smtClean="0">
                <a:solidFill>
                  <a:schemeClr val="accent1">
                    <a:lumMod val="50000"/>
                  </a:schemeClr>
                </a:solidFill>
                <a:latin typeface="Candara"/>
                <a:cs typeface="Candara"/>
              </a:rPr>
              <a:t>create opportunities to talk with people who can help you</a:t>
            </a:r>
            <a:r>
              <a:rPr lang="en-US" dirty="0" smtClean="0">
                <a:solidFill>
                  <a:schemeClr val="accent1">
                    <a:lumMod val="50000"/>
                  </a:schemeClr>
                </a:solidFill>
                <a:latin typeface="Candara"/>
                <a:cs typeface="Candara"/>
              </a:rPr>
              <a:t>.</a:t>
            </a:r>
            <a:endParaRPr lang="en-US" dirty="0">
              <a:solidFill>
                <a:schemeClr val="accent1">
                  <a:lumMod val="50000"/>
                </a:schemeClr>
              </a:solidFill>
              <a:latin typeface="Candara"/>
              <a:cs typeface="Candara"/>
            </a:endParaRPr>
          </a:p>
        </p:txBody>
      </p:sp>
    </p:spTree>
    <p:extLst>
      <p:ext uri="{BB962C8B-B14F-4D97-AF65-F5344CB8AC3E}">
        <p14:creationId xmlns:p14="http://schemas.microsoft.com/office/powerpoint/2010/main" val="606829323"/>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solidFill>
                  <a:schemeClr val="accent1">
                    <a:lumMod val="50000"/>
                  </a:schemeClr>
                </a:solidFill>
                <a:latin typeface="Candara" pitchFamily="34" charset="0"/>
              </a:rPr>
              <a:t>Follow The Interview Process:</a:t>
            </a:r>
            <a:endParaRPr lang="en-US" sz="32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6000750" y="7924800"/>
            <a:ext cx="571500" cy="457200"/>
          </a:xfrm>
          <a:prstGeom prst="rect">
            <a:avLst/>
          </a:prstGeom>
        </p:spPr>
      </p:pic>
      <p:sp>
        <p:nvSpPr>
          <p:cNvPr id="9" name="Slide Number Placeholder 8"/>
          <p:cNvSpPr>
            <a:spLocks noGrp="1"/>
          </p:cNvSpPr>
          <p:nvPr>
            <p:ph type="sldNum" sz="quarter" idx="12"/>
          </p:nvPr>
        </p:nvSpPr>
        <p:spPr>
          <a:xfrm>
            <a:off x="228600" y="8458200"/>
            <a:ext cx="304800" cy="486833"/>
          </a:xfrm>
        </p:spPr>
        <p:txBody>
          <a:bodyPr/>
          <a:lstStyle/>
          <a:p>
            <a:fld id="{EA4CBDFB-8A55-455A-B3E0-6E05DAED4A56}" type="slidenum">
              <a:rPr lang="en-US" smtClean="0"/>
              <a:pPr/>
              <a:t>8</a:t>
            </a:fld>
            <a:endParaRPr lang="en-US" dirty="0"/>
          </a:p>
        </p:txBody>
      </p:sp>
      <p:sp>
        <p:nvSpPr>
          <p:cNvPr id="2" name="Content Placeholder 1"/>
          <p:cNvSpPr>
            <a:spLocks noGrp="1"/>
          </p:cNvSpPr>
          <p:nvPr>
            <p:ph idx="1"/>
          </p:nvPr>
        </p:nvSpPr>
        <p:spPr/>
        <p:txBody>
          <a:bodyPr>
            <a:normAutofit/>
          </a:bodyPr>
          <a:lstStyle/>
          <a:p>
            <a:pPr marL="109728" indent="0">
              <a:buNone/>
            </a:pPr>
            <a:r>
              <a:rPr lang="en-US" sz="3200" dirty="0" smtClean="0">
                <a:solidFill>
                  <a:schemeClr val="accent1">
                    <a:lumMod val="50000"/>
                  </a:schemeClr>
                </a:solidFill>
                <a:latin typeface="Candara"/>
                <a:cs typeface="Candara"/>
              </a:rPr>
              <a:t>The interview process is the most important step in the job search cycle. There are 3 stages:</a:t>
            </a:r>
          </a:p>
          <a:p>
            <a:pPr marL="109728" indent="0">
              <a:buNone/>
            </a:pPr>
            <a:endParaRPr lang="en-US" sz="3200" dirty="0">
              <a:solidFill>
                <a:schemeClr val="accent1">
                  <a:lumMod val="50000"/>
                </a:schemeClr>
              </a:solidFill>
              <a:latin typeface="Candara"/>
              <a:cs typeface="Candara"/>
            </a:endParaRPr>
          </a:p>
          <a:p>
            <a:pPr marL="109728" indent="0">
              <a:buNone/>
            </a:pPr>
            <a:r>
              <a:rPr lang="en-US" sz="3200" b="1" dirty="0" smtClean="0">
                <a:solidFill>
                  <a:schemeClr val="accent1">
                    <a:lumMod val="50000"/>
                  </a:schemeClr>
                </a:solidFill>
                <a:latin typeface="Candara"/>
                <a:cs typeface="Candara"/>
              </a:rPr>
              <a:t>1. Preparation</a:t>
            </a:r>
          </a:p>
          <a:p>
            <a:pPr marL="624078" indent="-514350">
              <a:buAutoNum type="arabicPeriod"/>
            </a:pPr>
            <a:endParaRPr lang="en-US" sz="3200" b="1" dirty="0" smtClean="0">
              <a:solidFill>
                <a:schemeClr val="accent1">
                  <a:lumMod val="50000"/>
                </a:schemeClr>
              </a:solidFill>
              <a:latin typeface="Candara"/>
              <a:cs typeface="Candara"/>
            </a:endParaRPr>
          </a:p>
          <a:p>
            <a:pPr marL="109728" indent="0">
              <a:buNone/>
            </a:pPr>
            <a:r>
              <a:rPr lang="en-US" sz="3200" b="1" dirty="0" smtClean="0">
                <a:solidFill>
                  <a:schemeClr val="accent1">
                    <a:lumMod val="50000"/>
                  </a:schemeClr>
                </a:solidFill>
                <a:latin typeface="Candara"/>
                <a:cs typeface="Candara"/>
              </a:rPr>
              <a:t>2. The Interview</a:t>
            </a:r>
          </a:p>
          <a:p>
            <a:pPr marL="109728" indent="0">
              <a:buNone/>
            </a:pPr>
            <a:endParaRPr lang="en-US" sz="3200" b="1" dirty="0">
              <a:solidFill>
                <a:schemeClr val="accent1">
                  <a:lumMod val="50000"/>
                </a:schemeClr>
              </a:solidFill>
              <a:latin typeface="Candara"/>
              <a:cs typeface="Candara"/>
            </a:endParaRPr>
          </a:p>
          <a:p>
            <a:pPr marL="109728" indent="0">
              <a:buNone/>
            </a:pPr>
            <a:r>
              <a:rPr lang="en-US" sz="3200" b="1" dirty="0" smtClean="0">
                <a:solidFill>
                  <a:schemeClr val="accent1">
                    <a:lumMod val="50000"/>
                  </a:schemeClr>
                </a:solidFill>
                <a:latin typeface="Candara"/>
                <a:cs typeface="Candara"/>
              </a:rPr>
              <a:t>3. Follow-up</a:t>
            </a:r>
            <a:endParaRPr lang="en-US" sz="3200" b="1" dirty="0">
              <a:solidFill>
                <a:schemeClr val="accent1">
                  <a:lumMod val="50000"/>
                </a:schemeClr>
              </a:solidFill>
              <a:latin typeface="Candara"/>
              <a:cs typeface="Candara"/>
            </a:endParaRPr>
          </a:p>
        </p:txBody>
      </p:sp>
    </p:spTree>
    <p:extLst>
      <p:ext uri="{BB962C8B-B14F-4D97-AF65-F5344CB8AC3E}">
        <p14:creationId xmlns:p14="http://schemas.microsoft.com/office/powerpoint/2010/main" val="635702167"/>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828800"/>
            <a:ext cx="6172200" cy="6180923"/>
          </a:xfrm>
        </p:spPr>
        <p:txBody>
          <a:bodyPr>
            <a:normAutofit fontScale="85000" lnSpcReduction="20000"/>
          </a:bodyPr>
          <a:lstStyle/>
          <a:p>
            <a:pPr algn="ctr"/>
            <a:r>
              <a:rPr lang="en-US" sz="3300" b="1" i="1" dirty="0" smtClean="0">
                <a:solidFill>
                  <a:schemeClr val="accent1">
                    <a:lumMod val="50000"/>
                  </a:schemeClr>
                </a:solidFill>
                <a:latin typeface="Candara" pitchFamily="34" charset="0"/>
              </a:rPr>
              <a:t>You MUST prepare for your interview! </a:t>
            </a:r>
          </a:p>
          <a:p>
            <a:endParaRPr lang="en-US" sz="2800" b="1" i="1" dirty="0" smtClean="0">
              <a:solidFill>
                <a:schemeClr val="accent1">
                  <a:lumMod val="50000"/>
                </a:schemeClr>
              </a:solidFill>
              <a:latin typeface="Candara" pitchFamily="34" charset="0"/>
            </a:endParaRPr>
          </a:p>
          <a:p>
            <a:pPr algn="ctr"/>
            <a:r>
              <a:rPr lang="en-US" sz="2800" b="1" i="1" dirty="0" smtClean="0">
                <a:solidFill>
                  <a:schemeClr val="accent1">
                    <a:lumMod val="50000"/>
                  </a:schemeClr>
                </a:solidFill>
                <a:latin typeface="Candara" pitchFamily="34" charset="0"/>
              </a:rPr>
              <a:t>Preparation will:</a:t>
            </a:r>
          </a:p>
          <a:p>
            <a:pPr algn="ctr">
              <a:buNone/>
            </a:pPr>
            <a:endParaRPr lang="en-US" sz="2800" b="1" i="1" dirty="0" smtClean="0">
              <a:solidFill>
                <a:schemeClr val="accent1">
                  <a:lumMod val="50000"/>
                </a:schemeClr>
              </a:solidFill>
              <a:latin typeface="Candara" pitchFamily="34" charset="0"/>
            </a:endParaRPr>
          </a:p>
          <a:p>
            <a:pPr algn="ctr">
              <a:buFont typeface="Wingdings" pitchFamily="2" charset="2"/>
              <a:buChar char="§"/>
            </a:pPr>
            <a:r>
              <a:rPr lang="en-US" sz="2600" b="1" dirty="0" smtClean="0">
                <a:solidFill>
                  <a:schemeClr val="accent1">
                    <a:lumMod val="50000"/>
                  </a:schemeClr>
                </a:solidFill>
                <a:latin typeface="Candara" pitchFamily="34" charset="0"/>
              </a:rPr>
              <a:t>Help you gain confidence.</a:t>
            </a:r>
          </a:p>
          <a:p>
            <a:pPr algn="ctr">
              <a:buFont typeface="Wingdings" pitchFamily="2" charset="2"/>
              <a:buChar char="§"/>
            </a:pPr>
            <a:endParaRPr lang="en-US" sz="2600" b="1" dirty="0" smtClean="0">
              <a:solidFill>
                <a:schemeClr val="accent1">
                  <a:lumMod val="50000"/>
                </a:schemeClr>
              </a:solidFill>
              <a:latin typeface="Candara" pitchFamily="34" charset="0"/>
            </a:endParaRPr>
          </a:p>
          <a:p>
            <a:pPr algn="ctr">
              <a:buFont typeface="Wingdings" pitchFamily="2" charset="2"/>
              <a:buChar char="§"/>
            </a:pPr>
            <a:r>
              <a:rPr lang="en-US" sz="2600" b="1" dirty="0" smtClean="0">
                <a:solidFill>
                  <a:schemeClr val="accent1">
                    <a:lumMod val="50000"/>
                  </a:schemeClr>
                </a:solidFill>
                <a:latin typeface="Candara" pitchFamily="34" charset="0"/>
              </a:rPr>
              <a:t>Allow you to be many steps ahead of the other candidates who don’t prepare.</a:t>
            </a:r>
          </a:p>
          <a:p>
            <a:pPr algn="ctr">
              <a:buFont typeface="Wingdings" pitchFamily="2" charset="2"/>
              <a:buChar char="§"/>
            </a:pPr>
            <a:endParaRPr lang="en-US" sz="2600" b="1" dirty="0" smtClean="0">
              <a:solidFill>
                <a:schemeClr val="accent1">
                  <a:lumMod val="50000"/>
                </a:schemeClr>
              </a:solidFill>
              <a:latin typeface="Candara" pitchFamily="34" charset="0"/>
            </a:endParaRPr>
          </a:p>
          <a:p>
            <a:pPr algn="ctr">
              <a:buFont typeface="Wingdings" pitchFamily="2" charset="2"/>
              <a:buChar char="§"/>
            </a:pPr>
            <a:r>
              <a:rPr lang="en-US" sz="2600" b="1" dirty="0" smtClean="0">
                <a:solidFill>
                  <a:schemeClr val="accent1">
                    <a:lumMod val="50000"/>
                  </a:schemeClr>
                </a:solidFill>
                <a:latin typeface="Candara" pitchFamily="34" charset="0"/>
              </a:rPr>
              <a:t>Allow you to show your future employer </a:t>
            </a:r>
          </a:p>
          <a:p>
            <a:pPr algn="ctr">
              <a:buNone/>
            </a:pPr>
            <a:r>
              <a:rPr lang="en-US" sz="2600" b="1" i="1" dirty="0" smtClean="0">
                <a:solidFill>
                  <a:schemeClr val="accent1">
                    <a:lumMod val="50000"/>
                  </a:schemeClr>
                </a:solidFill>
                <a:latin typeface="Candara" pitchFamily="34" charset="0"/>
              </a:rPr>
              <a:t>how</a:t>
            </a:r>
            <a:r>
              <a:rPr lang="en-US" sz="2600" b="1" dirty="0" smtClean="0">
                <a:solidFill>
                  <a:schemeClr val="accent1">
                    <a:lumMod val="50000"/>
                  </a:schemeClr>
                </a:solidFill>
                <a:latin typeface="Candara" pitchFamily="34" charset="0"/>
              </a:rPr>
              <a:t> you will add value to his or her company.</a:t>
            </a:r>
          </a:p>
          <a:p>
            <a:pPr algn="ctr">
              <a:buNone/>
            </a:pPr>
            <a:endParaRPr lang="en-US" sz="2600" b="1" dirty="0" smtClean="0">
              <a:solidFill>
                <a:schemeClr val="accent1">
                  <a:lumMod val="50000"/>
                </a:schemeClr>
              </a:solidFill>
              <a:latin typeface="Candara" pitchFamily="34" charset="0"/>
            </a:endParaRPr>
          </a:p>
          <a:p>
            <a:pPr algn="ctr">
              <a:buFont typeface="Wingdings" pitchFamily="2" charset="2"/>
              <a:buChar char="§"/>
            </a:pPr>
            <a:r>
              <a:rPr lang="en-US" sz="2600" b="1" dirty="0" smtClean="0">
                <a:solidFill>
                  <a:schemeClr val="accent1">
                    <a:lumMod val="50000"/>
                  </a:schemeClr>
                </a:solidFill>
                <a:latin typeface="Candara" pitchFamily="34" charset="0"/>
              </a:rPr>
              <a:t>Greatly increase your chances of landing the job you are seeking.</a:t>
            </a:r>
          </a:p>
          <a:p>
            <a:pPr algn="ctr">
              <a:buNone/>
            </a:pPr>
            <a:endParaRPr lang="en-US" sz="3200" b="1" dirty="0" smtClean="0">
              <a:solidFill>
                <a:srgbClr val="000000"/>
              </a:solidFill>
              <a:latin typeface="Candara" pitchFamily="34" charset="0"/>
            </a:endParaRPr>
          </a:p>
          <a:p>
            <a:pPr algn="ctr">
              <a:buNone/>
            </a:pPr>
            <a:endParaRPr lang="en-US" sz="2000" b="1" dirty="0" smtClean="0">
              <a:solidFill>
                <a:srgbClr val="000000"/>
              </a:solidFill>
              <a:latin typeface="Candara" pitchFamily="34" charset="0"/>
            </a:endParaRPr>
          </a:p>
          <a:p>
            <a:pPr>
              <a:buNone/>
            </a:pPr>
            <a:endParaRPr lang="en-US" sz="2000" b="1" dirty="0" smtClean="0">
              <a:solidFill>
                <a:srgbClr val="000000"/>
              </a:solidFill>
              <a:latin typeface="Candara" pitchFamily="34" charset="0"/>
            </a:endParaRPr>
          </a:p>
          <a:p>
            <a:pPr>
              <a:buNone/>
            </a:pPr>
            <a:endParaRPr lang="en-US" sz="2000" b="1" dirty="0" smtClean="0">
              <a:solidFill>
                <a:srgbClr val="FF0000"/>
              </a:solidFill>
              <a:latin typeface="Candara" pitchFamily="34" charset="0"/>
            </a:endParaRPr>
          </a:p>
          <a:p>
            <a:pPr>
              <a:buNone/>
            </a:pPr>
            <a:r>
              <a:rPr lang="en-US" sz="2000" b="1" dirty="0" smtClean="0">
                <a:solidFill>
                  <a:srgbClr val="FF0000"/>
                </a:solidFill>
                <a:latin typeface="Candara" pitchFamily="34" charset="0"/>
              </a:rPr>
              <a:t> </a:t>
            </a:r>
          </a:p>
          <a:p>
            <a:pPr>
              <a:buNone/>
            </a:pPr>
            <a:endParaRPr lang="en-US" sz="2000" b="1" dirty="0" smtClean="0">
              <a:solidFill>
                <a:srgbClr val="FF0000"/>
              </a:solidFill>
              <a:latin typeface="Candara" pitchFamily="34" charset="0"/>
            </a:endParaRPr>
          </a:p>
          <a:p>
            <a:pPr>
              <a:buNone/>
            </a:pPr>
            <a:endParaRPr lang="en-US" sz="2000" b="1" dirty="0" smtClean="0">
              <a:solidFill>
                <a:srgbClr val="FF0000"/>
              </a:solidFill>
              <a:latin typeface="Candara" pitchFamily="34" charset="0"/>
            </a:endParaRPr>
          </a:p>
          <a:p>
            <a:pP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chemeClr val="accent1">
                    <a:lumMod val="50000"/>
                  </a:schemeClr>
                </a:solidFill>
                <a:latin typeface="Candara" pitchFamily="34" charset="0"/>
              </a:rPr>
              <a:t>Stage 1: Preparation</a:t>
            </a:r>
            <a:endParaRPr lang="en-US" sz="2000" dirty="0">
              <a:solidFill>
                <a:schemeClr val="accent1">
                  <a:lumMod val="50000"/>
                </a:schemeClr>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7" name="Slide Number Placeholder 6"/>
          <p:cNvSpPr>
            <a:spLocks noGrp="1"/>
          </p:cNvSpPr>
          <p:nvPr>
            <p:ph type="sldNum" sz="quarter" idx="12"/>
          </p:nvPr>
        </p:nvSpPr>
        <p:spPr>
          <a:xfrm>
            <a:off x="228600" y="8543926"/>
            <a:ext cx="152400" cy="486833"/>
          </a:xfrm>
        </p:spPr>
        <p:txBody>
          <a:bodyPr/>
          <a:lstStyle/>
          <a:p>
            <a:fld id="{EA4CBDFB-8A55-455A-B3E0-6E05DAED4A56}" type="slidenum">
              <a:rPr lang="en-US" smtClean="0"/>
              <a:pPr/>
              <a:t>9</a:t>
            </a:fld>
            <a:endParaRPr lang="en-US" dirty="0"/>
          </a:p>
        </p:txBody>
      </p:sp>
      <p:sp>
        <p:nvSpPr>
          <p:cNvPr id="6" name="Slide Number Placeholder 8"/>
          <p:cNvSpPr txBox="1">
            <a:spLocks/>
          </p:cNvSpPr>
          <p:nvPr/>
        </p:nvSpPr>
        <p:spPr>
          <a:xfrm>
            <a:off x="228600" y="8458200"/>
            <a:ext cx="304800" cy="486833"/>
          </a:xfrm>
          <a:prstGeom prst="rect">
            <a:avLst/>
          </a:prstGeom>
        </p:spPr>
        <p:txBody>
          <a:bodyPr vert="horz" anchor="b"/>
          <a:lstStyle>
            <a:defPPr>
              <a:defRPr lang="en-US"/>
            </a:defPPr>
            <a:lvl1pPr marL="0" algn="r" defTabSz="914400" rtl="0" eaLnBrk="1" latinLnBrk="0" hangingPunct="1">
              <a:defRPr kumimoji="0" sz="10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A4CBDFB-8A55-455A-B3E0-6E05DAED4A56}" type="slidenum">
              <a:rPr lang="en-US" smtClean="0"/>
              <a:pPr/>
              <a:t>9</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2232</TotalTime>
  <Words>2303</Words>
  <Application>Microsoft Macintosh PowerPoint</Application>
  <PresentationFormat>On-screen Show (4:3)</PresentationFormat>
  <Paragraphs>526</Paragraphs>
  <Slides>32</Slides>
  <Notes>3</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Concourse</vt:lpstr>
      <vt:lpstr>Custom Design</vt:lpstr>
      <vt:lpstr>1_Custom Design</vt:lpstr>
      <vt:lpstr>PowerPoint Presentation</vt:lpstr>
      <vt:lpstr>Overview</vt:lpstr>
      <vt:lpstr>The plan has 5 steps:</vt:lpstr>
      <vt:lpstr>Establish Your Goals:</vt:lpstr>
      <vt:lpstr>Develop An Elevator Pitch:</vt:lpstr>
      <vt:lpstr>Network</vt:lpstr>
      <vt:lpstr>Set Up Informational Interviews:</vt:lpstr>
      <vt:lpstr>Follow The Interview Process:</vt:lpstr>
      <vt:lpstr>Stage 1: Preparation</vt:lpstr>
      <vt:lpstr>Stage 1: Preparation (continued)</vt:lpstr>
      <vt:lpstr>Stage 1: Preparation (continued)</vt:lpstr>
      <vt:lpstr>Stage 1: Preparation (continued)</vt:lpstr>
      <vt:lpstr>Stage 1: Preparation (continued)</vt:lpstr>
      <vt:lpstr>Stage 1: Preparation (continued)</vt:lpstr>
      <vt:lpstr>Stage 1: Preparation (continued)</vt:lpstr>
      <vt:lpstr>Stage 1: Preparation (continued)</vt:lpstr>
      <vt:lpstr>Stage 1: Preparation (continued)</vt:lpstr>
      <vt:lpstr>Stage 2: The Interview </vt:lpstr>
      <vt:lpstr>Stage 2: The Interview (continued)</vt:lpstr>
      <vt:lpstr>Stage 2: The Interview (continued)</vt:lpstr>
      <vt:lpstr>Stage 2: The Interview (continued)</vt:lpstr>
      <vt:lpstr>Stage 2: The Interview (continued)</vt:lpstr>
      <vt:lpstr>Stage 2: The Interview (continued)</vt:lpstr>
      <vt:lpstr>Stage 3: Follow-Up </vt:lpstr>
      <vt:lpstr>Stage 3: Follow-Up  (continued)  </vt:lpstr>
      <vt:lpstr>Stage 3: Follow-Up (continued)</vt:lpstr>
      <vt:lpstr>Stage 3: Follow-Up (continued) Sample Thank You Email</vt:lpstr>
      <vt:lpstr>Stage 3: Follow-Up  (continued)  Sample Thank You Letter</vt:lpstr>
      <vt:lpstr> Suggested template for your thank you letter </vt:lpstr>
      <vt:lpstr>APPENDIX: Sample Cover Letter</vt:lpstr>
      <vt:lpstr>APPENDIX: Suggested template for your cover letter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Brad Pollak</dc:creator>
  <cp:lastModifiedBy>Brad Pollak</cp:lastModifiedBy>
  <cp:revision>344</cp:revision>
  <cp:lastPrinted>2012-10-17T21:50:16Z</cp:lastPrinted>
  <dcterms:created xsi:type="dcterms:W3CDTF">2011-01-07T00:16:17Z</dcterms:created>
  <dcterms:modified xsi:type="dcterms:W3CDTF">2013-03-05T21:19:52Z</dcterms:modified>
</cp:coreProperties>
</file>